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6" r:id="rId3"/>
    <p:sldId id="318" r:id="rId4"/>
    <p:sldId id="261" r:id="rId5"/>
    <p:sldId id="262" r:id="rId6"/>
    <p:sldId id="264" r:id="rId7"/>
    <p:sldId id="266" r:id="rId8"/>
    <p:sldId id="267" r:id="rId9"/>
    <p:sldId id="268" r:id="rId10"/>
    <p:sldId id="269" r:id="rId11"/>
    <p:sldId id="270" r:id="rId12"/>
    <p:sldId id="271" r:id="rId13"/>
    <p:sldId id="278" r:id="rId14"/>
    <p:sldId id="273" r:id="rId15"/>
    <p:sldId id="274" r:id="rId16"/>
    <p:sldId id="263" r:id="rId17"/>
    <p:sldId id="260" r:id="rId18"/>
    <p:sldId id="275" r:id="rId19"/>
    <p:sldId id="276" r:id="rId20"/>
    <p:sldId id="277" r:id="rId21"/>
    <p:sldId id="279" r:id="rId22"/>
    <p:sldId id="302" r:id="rId23"/>
    <p:sldId id="301" r:id="rId24"/>
    <p:sldId id="299" r:id="rId25"/>
    <p:sldId id="303" r:id="rId26"/>
    <p:sldId id="319" r:id="rId27"/>
    <p:sldId id="281" r:id="rId28"/>
    <p:sldId id="304" r:id="rId29"/>
    <p:sldId id="306" r:id="rId30"/>
    <p:sldId id="308" r:id="rId31"/>
    <p:sldId id="309" r:id="rId32"/>
    <p:sldId id="310" r:id="rId33"/>
    <p:sldId id="311" r:id="rId34"/>
    <p:sldId id="312" r:id="rId35"/>
    <p:sldId id="313" r:id="rId36"/>
    <p:sldId id="283" r:id="rId37"/>
    <p:sldId id="284" r:id="rId38"/>
    <p:sldId id="285" r:id="rId39"/>
    <p:sldId id="286" r:id="rId40"/>
    <p:sldId id="287" r:id="rId41"/>
    <p:sldId id="314" r:id="rId42"/>
    <p:sldId id="282" r:id="rId4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422C16"/>
    <a:srgbClr val="0C788E"/>
    <a:srgbClr val="006666"/>
    <a:srgbClr val="0099CC"/>
    <a:srgbClr val="660066"/>
    <a:srgbClr val="00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63" d="100"/>
          <a:sy n="63" d="100"/>
        </p:scale>
        <p:origin x="131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344E2-3293-4D9A-AE85-20ACFA562751}"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s-MX"/>
        </a:p>
      </dgm:t>
    </dgm:pt>
    <dgm:pt modelId="{3F4DFACA-5F12-450B-B3EA-287B9E4587AE}">
      <dgm:prSet phldrT="[Texto]"/>
      <dgm:spPr>
        <a:solidFill>
          <a:schemeClr val="bg2">
            <a:lumMod val="75000"/>
          </a:schemeClr>
        </a:solidFill>
      </dgm:spPr>
      <dgm:t>
        <a:bodyPr/>
        <a:lstStyle/>
        <a:p>
          <a:pPr algn="ctr"/>
          <a:r>
            <a:rPr lang="es-MX" b="1" dirty="0">
              <a:solidFill>
                <a:schemeClr val="tx1"/>
              </a:solidFill>
              <a:effectLst>
                <a:outerShdw blurRad="38100" dist="38100" dir="2700000" algn="tl">
                  <a:srgbClr val="000000">
                    <a:alpha val="43137"/>
                  </a:srgbClr>
                </a:outerShdw>
              </a:effectLst>
            </a:rPr>
            <a:t>Estrategia Evaluativa</a:t>
          </a:r>
        </a:p>
      </dgm:t>
    </dgm:pt>
    <dgm:pt modelId="{A21BF6D9-487E-42E8-9B3A-8F848B6A4BC6}" type="parTrans" cxnId="{D7FC5AA9-CD78-4C3B-9AFA-186CA4606062}">
      <dgm:prSet/>
      <dgm:spPr/>
      <dgm:t>
        <a:bodyPr/>
        <a:lstStyle/>
        <a:p>
          <a:pPr algn="ctr"/>
          <a:endParaRPr lang="es-MX"/>
        </a:p>
      </dgm:t>
    </dgm:pt>
    <dgm:pt modelId="{CF6BEA13-8CB6-44A4-95D4-8743EADA21DA}" type="sibTrans" cxnId="{D7FC5AA9-CD78-4C3B-9AFA-186CA4606062}">
      <dgm:prSet/>
      <dgm:spPr/>
      <dgm:t>
        <a:bodyPr/>
        <a:lstStyle/>
        <a:p>
          <a:pPr algn="ctr"/>
          <a:endParaRPr lang="es-MX"/>
        </a:p>
      </dgm:t>
    </dgm:pt>
    <dgm:pt modelId="{8B358AA6-67CE-4B3C-8DF0-FF0914268721}" type="pres">
      <dgm:prSet presAssocID="{415344E2-3293-4D9A-AE85-20ACFA562751}" presName="Name0" presStyleCnt="0">
        <dgm:presLayoutVars>
          <dgm:dir/>
          <dgm:resizeHandles val="exact"/>
        </dgm:presLayoutVars>
      </dgm:prSet>
      <dgm:spPr/>
    </dgm:pt>
    <dgm:pt modelId="{960AA374-5AFA-4A65-A792-5CB24AEFE1C2}" type="pres">
      <dgm:prSet presAssocID="{415344E2-3293-4D9A-AE85-20ACFA562751}" presName="vNodes" presStyleCnt="0"/>
      <dgm:spPr/>
    </dgm:pt>
    <dgm:pt modelId="{BD09EE93-E526-41B0-B80F-BE5C26FECF53}" type="pres">
      <dgm:prSet presAssocID="{415344E2-3293-4D9A-AE85-20ACFA562751}" presName="lastNode" presStyleLbl="node1" presStyleIdx="0" presStyleCnt="1" custScaleX="34544" custScaleY="37336" custLinFactNeighborX="-35532" custLinFactNeighborY="1846">
        <dgm:presLayoutVars>
          <dgm:bulletEnabled val="1"/>
        </dgm:presLayoutVars>
      </dgm:prSet>
      <dgm:spPr/>
    </dgm:pt>
  </dgm:ptLst>
  <dgm:cxnLst>
    <dgm:cxn modelId="{1240F002-8CEC-4F20-8268-3B42FA7BDC82}" type="presOf" srcId="{415344E2-3293-4D9A-AE85-20ACFA562751}" destId="{8B358AA6-67CE-4B3C-8DF0-FF0914268721}" srcOrd="0" destOrd="0" presId="urn:microsoft.com/office/officeart/2005/8/layout/equation2"/>
    <dgm:cxn modelId="{D7FC5AA9-CD78-4C3B-9AFA-186CA4606062}" srcId="{415344E2-3293-4D9A-AE85-20ACFA562751}" destId="{3F4DFACA-5F12-450B-B3EA-287B9E4587AE}" srcOrd="0" destOrd="0" parTransId="{A21BF6D9-487E-42E8-9B3A-8F848B6A4BC6}" sibTransId="{CF6BEA13-8CB6-44A4-95D4-8743EADA21DA}"/>
    <dgm:cxn modelId="{360FF0CB-4D15-4A8E-903F-C8FF7F3AE2B9}" type="presOf" srcId="{3F4DFACA-5F12-450B-B3EA-287B9E4587AE}" destId="{BD09EE93-E526-41B0-B80F-BE5C26FECF53}" srcOrd="0" destOrd="0" presId="urn:microsoft.com/office/officeart/2005/8/layout/equation2"/>
    <dgm:cxn modelId="{3998FD88-718F-4979-9993-B65964BA5CF4}" type="presParOf" srcId="{8B358AA6-67CE-4B3C-8DF0-FF0914268721}" destId="{960AA374-5AFA-4A65-A792-5CB24AEFE1C2}" srcOrd="0" destOrd="0" presId="urn:microsoft.com/office/officeart/2005/8/layout/equation2"/>
    <dgm:cxn modelId="{B0712A69-E71D-4AB5-87DA-F777231C91CF}" type="presParOf" srcId="{8B358AA6-67CE-4B3C-8DF0-FF0914268721}" destId="{BD09EE93-E526-41B0-B80F-BE5C26FECF53}"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344E2-3293-4D9A-AE85-20ACFA562751}"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s-MX"/>
        </a:p>
      </dgm:t>
    </dgm:pt>
    <dgm:pt modelId="{3F4DFACA-5F12-450B-B3EA-287B9E4587AE}">
      <dgm:prSet phldrT="[Texto]"/>
      <dgm:spPr/>
      <dgm:t>
        <a:bodyPr/>
        <a:lstStyle/>
        <a:p>
          <a:pPr algn="ctr"/>
          <a:r>
            <a:rPr lang="es-MX" b="1" dirty="0">
              <a:solidFill>
                <a:schemeClr val="tx1"/>
              </a:solidFill>
              <a:effectLst>
                <a:outerShdw blurRad="38100" dist="38100" dir="2700000" algn="tl">
                  <a:srgbClr val="000000">
                    <a:alpha val="43137"/>
                  </a:srgbClr>
                </a:outerShdw>
              </a:effectLst>
            </a:rPr>
            <a:t>Escala de desempeño</a:t>
          </a:r>
        </a:p>
      </dgm:t>
    </dgm:pt>
    <dgm:pt modelId="{A21BF6D9-487E-42E8-9B3A-8F848B6A4BC6}" type="parTrans" cxnId="{D7FC5AA9-CD78-4C3B-9AFA-186CA4606062}">
      <dgm:prSet/>
      <dgm:spPr/>
      <dgm:t>
        <a:bodyPr/>
        <a:lstStyle/>
        <a:p>
          <a:pPr algn="ctr"/>
          <a:endParaRPr lang="es-MX"/>
        </a:p>
      </dgm:t>
    </dgm:pt>
    <dgm:pt modelId="{CF6BEA13-8CB6-44A4-95D4-8743EADA21DA}" type="sibTrans" cxnId="{D7FC5AA9-CD78-4C3B-9AFA-186CA4606062}">
      <dgm:prSet/>
      <dgm:spPr/>
      <dgm:t>
        <a:bodyPr/>
        <a:lstStyle/>
        <a:p>
          <a:pPr algn="ctr"/>
          <a:endParaRPr lang="es-MX"/>
        </a:p>
      </dgm:t>
    </dgm:pt>
    <dgm:pt modelId="{8B358AA6-67CE-4B3C-8DF0-FF0914268721}" type="pres">
      <dgm:prSet presAssocID="{415344E2-3293-4D9A-AE85-20ACFA562751}" presName="Name0" presStyleCnt="0">
        <dgm:presLayoutVars>
          <dgm:dir/>
          <dgm:resizeHandles val="exact"/>
        </dgm:presLayoutVars>
      </dgm:prSet>
      <dgm:spPr/>
    </dgm:pt>
    <dgm:pt modelId="{960AA374-5AFA-4A65-A792-5CB24AEFE1C2}" type="pres">
      <dgm:prSet presAssocID="{415344E2-3293-4D9A-AE85-20ACFA562751}" presName="vNodes" presStyleCnt="0"/>
      <dgm:spPr/>
    </dgm:pt>
    <dgm:pt modelId="{BD09EE93-E526-41B0-B80F-BE5C26FECF53}" type="pres">
      <dgm:prSet presAssocID="{415344E2-3293-4D9A-AE85-20ACFA562751}" presName="lastNode" presStyleLbl="node1" presStyleIdx="0" presStyleCnt="1" custScaleX="34544" custScaleY="37336" custLinFactNeighborX="-35532" custLinFactNeighborY="1846">
        <dgm:presLayoutVars>
          <dgm:bulletEnabled val="1"/>
        </dgm:presLayoutVars>
      </dgm:prSet>
      <dgm:spPr/>
    </dgm:pt>
  </dgm:ptLst>
  <dgm:cxnLst>
    <dgm:cxn modelId="{1240F002-8CEC-4F20-8268-3B42FA7BDC82}" type="presOf" srcId="{415344E2-3293-4D9A-AE85-20ACFA562751}" destId="{8B358AA6-67CE-4B3C-8DF0-FF0914268721}" srcOrd="0" destOrd="0" presId="urn:microsoft.com/office/officeart/2005/8/layout/equation2"/>
    <dgm:cxn modelId="{D7FC5AA9-CD78-4C3B-9AFA-186CA4606062}" srcId="{415344E2-3293-4D9A-AE85-20ACFA562751}" destId="{3F4DFACA-5F12-450B-B3EA-287B9E4587AE}" srcOrd="0" destOrd="0" parTransId="{A21BF6D9-487E-42E8-9B3A-8F848B6A4BC6}" sibTransId="{CF6BEA13-8CB6-44A4-95D4-8743EADA21DA}"/>
    <dgm:cxn modelId="{360FF0CB-4D15-4A8E-903F-C8FF7F3AE2B9}" type="presOf" srcId="{3F4DFACA-5F12-450B-B3EA-287B9E4587AE}" destId="{BD09EE93-E526-41B0-B80F-BE5C26FECF53}" srcOrd="0" destOrd="0" presId="urn:microsoft.com/office/officeart/2005/8/layout/equation2"/>
    <dgm:cxn modelId="{3998FD88-718F-4979-9993-B65964BA5CF4}" type="presParOf" srcId="{8B358AA6-67CE-4B3C-8DF0-FF0914268721}" destId="{960AA374-5AFA-4A65-A792-5CB24AEFE1C2}" srcOrd="0" destOrd="0" presId="urn:microsoft.com/office/officeart/2005/8/layout/equation2"/>
    <dgm:cxn modelId="{B0712A69-E71D-4AB5-87DA-F777231C91CF}" type="presParOf" srcId="{8B358AA6-67CE-4B3C-8DF0-FF0914268721}" destId="{BD09EE93-E526-41B0-B80F-BE5C26FECF53}"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EE93-E526-41B0-B80F-BE5C26FECF53}">
      <dsp:nvSpPr>
        <dsp:cNvPr id="0" name=""/>
        <dsp:cNvSpPr/>
      </dsp:nvSpPr>
      <dsp:spPr>
        <a:xfrm>
          <a:off x="0" y="1008145"/>
          <a:ext cx="2661565" cy="2876685"/>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tx1"/>
              </a:solidFill>
              <a:effectLst>
                <a:outerShdw blurRad="38100" dist="38100" dir="2700000" algn="tl">
                  <a:srgbClr val="000000">
                    <a:alpha val="43137"/>
                  </a:srgbClr>
                </a:outerShdw>
              </a:effectLst>
            </a:rPr>
            <a:t>Estrategia Evaluativa</a:t>
          </a:r>
        </a:p>
      </dsp:txBody>
      <dsp:txXfrm>
        <a:off x="389777" y="1429426"/>
        <a:ext cx="1882011" cy="2034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EE93-E526-41B0-B80F-BE5C26FECF53}">
      <dsp:nvSpPr>
        <dsp:cNvPr id="0" name=""/>
        <dsp:cNvSpPr/>
      </dsp:nvSpPr>
      <dsp:spPr>
        <a:xfrm>
          <a:off x="0" y="1008145"/>
          <a:ext cx="2661565" cy="2876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MX" sz="2500" b="1" kern="1200" dirty="0">
              <a:solidFill>
                <a:schemeClr val="tx1"/>
              </a:solidFill>
              <a:effectLst>
                <a:outerShdw blurRad="38100" dist="38100" dir="2700000" algn="tl">
                  <a:srgbClr val="000000">
                    <a:alpha val="43137"/>
                  </a:srgbClr>
                </a:outerShdw>
              </a:effectLst>
            </a:rPr>
            <a:t>Escala de desempeño</a:t>
          </a:r>
        </a:p>
      </dsp:txBody>
      <dsp:txXfrm>
        <a:off x="389777" y="1429426"/>
        <a:ext cx="1882011" cy="203412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81D8E01-7C2F-4505-8CB1-57CB65F338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s-MX"/>
          </a:p>
        </p:txBody>
      </p:sp>
      <p:sp>
        <p:nvSpPr>
          <p:cNvPr id="3" name="Marcador de fecha 2">
            <a:extLst>
              <a:ext uri="{FF2B5EF4-FFF2-40B4-BE49-F238E27FC236}">
                <a16:creationId xmlns:a16="http://schemas.microsoft.com/office/drawing/2014/main" id="{6CC2B2B9-2647-460E-BEDC-7D84BC9EBB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119918A6-E27C-4834-B036-B65DAFE1E889}" type="datetimeFigureOut">
              <a:rPr lang="es-MX"/>
              <a:pPr>
                <a:defRPr/>
              </a:pPr>
              <a:t>26/10/2020</a:t>
            </a:fld>
            <a:endParaRPr lang="es-MX"/>
          </a:p>
        </p:txBody>
      </p:sp>
      <p:sp>
        <p:nvSpPr>
          <p:cNvPr id="4" name="Marcador de imagen de diapositiva 3">
            <a:extLst>
              <a:ext uri="{FF2B5EF4-FFF2-40B4-BE49-F238E27FC236}">
                <a16:creationId xmlns:a16="http://schemas.microsoft.com/office/drawing/2014/main" id="{5BE1184E-E4F0-4815-A476-4E4C8175373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a:extLst>
              <a:ext uri="{FF2B5EF4-FFF2-40B4-BE49-F238E27FC236}">
                <a16:creationId xmlns:a16="http://schemas.microsoft.com/office/drawing/2014/main" id="{DB1609B9-1459-445D-835C-32F15770B3F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a:extLst>
              <a:ext uri="{FF2B5EF4-FFF2-40B4-BE49-F238E27FC236}">
                <a16:creationId xmlns:a16="http://schemas.microsoft.com/office/drawing/2014/main" id="{7D523FC4-2F49-47E7-AEAD-DCDF1909620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s-MX"/>
          </a:p>
        </p:txBody>
      </p:sp>
      <p:sp>
        <p:nvSpPr>
          <p:cNvPr id="7" name="Marcador de número de diapositiva 6">
            <a:extLst>
              <a:ext uri="{FF2B5EF4-FFF2-40B4-BE49-F238E27FC236}">
                <a16:creationId xmlns:a16="http://schemas.microsoft.com/office/drawing/2014/main" id="{E2E0D841-97EC-4C92-92FC-1324C4AB779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C9620256-2975-4512-B19F-0750734D1655}" type="slidenum">
              <a:rPr lang="es-MX"/>
              <a:pPr>
                <a:defRPr/>
              </a:pPr>
              <a:t>‹Nº›</a:t>
            </a:fld>
            <a:endParaRPr lang="es-MX"/>
          </a:p>
        </p:txBody>
      </p:sp>
    </p:spTree>
    <p:extLst>
      <p:ext uri="{BB962C8B-B14F-4D97-AF65-F5344CB8AC3E}">
        <p14:creationId xmlns:p14="http://schemas.microsoft.com/office/powerpoint/2010/main" val="2053575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61B8B30-C663-4C71-B2C4-7A4F716FB390}" type="slidenum">
              <a:rPr lang="es-MX" smtClean="0"/>
              <a:t>4</a:t>
            </a:fld>
            <a:endParaRPr lang="es-MX"/>
          </a:p>
        </p:txBody>
      </p:sp>
    </p:spTree>
    <p:extLst>
      <p:ext uri="{BB962C8B-B14F-4D97-AF65-F5344CB8AC3E}">
        <p14:creationId xmlns:p14="http://schemas.microsoft.com/office/powerpoint/2010/main" val="145191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61B8B30-C663-4C71-B2C4-7A4F716FB390}" type="slidenum">
              <a:rPr lang="es-MX" smtClean="0"/>
              <a:t>17</a:t>
            </a:fld>
            <a:endParaRPr lang="es-MX"/>
          </a:p>
        </p:txBody>
      </p:sp>
    </p:spTree>
    <p:extLst>
      <p:ext uri="{BB962C8B-B14F-4D97-AF65-F5344CB8AC3E}">
        <p14:creationId xmlns:p14="http://schemas.microsoft.com/office/powerpoint/2010/main" val="173115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61B8B30-C663-4C71-B2C4-7A4F716FB390}" type="slidenum">
              <a:rPr lang="es-MX" smtClean="0"/>
              <a:t>18</a:t>
            </a:fld>
            <a:endParaRPr lang="es-MX"/>
          </a:p>
        </p:txBody>
      </p:sp>
    </p:spTree>
    <p:extLst>
      <p:ext uri="{BB962C8B-B14F-4D97-AF65-F5344CB8AC3E}">
        <p14:creationId xmlns:p14="http://schemas.microsoft.com/office/powerpoint/2010/main" val="120150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961B8B30-C663-4C71-B2C4-7A4F716FB390}" type="slidenum">
              <a:rPr lang="es-MX" smtClean="0"/>
              <a:t>19</a:t>
            </a:fld>
            <a:endParaRPr lang="es-MX"/>
          </a:p>
        </p:txBody>
      </p:sp>
    </p:spTree>
    <p:extLst>
      <p:ext uri="{BB962C8B-B14F-4D97-AF65-F5344CB8AC3E}">
        <p14:creationId xmlns:p14="http://schemas.microsoft.com/office/powerpoint/2010/main" val="107225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Rectangle 4">
            <a:extLst>
              <a:ext uri="{FF2B5EF4-FFF2-40B4-BE49-F238E27FC236}">
                <a16:creationId xmlns:a16="http://schemas.microsoft.com/office/drawing/2014/main" id="{781AB0B2-A3A0-47F6-A36B-0E362C9B2072}"/>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5" name="Rectangle 5">
            <a:extLst>
              <a:ext uri="{FF2B5EF4-FFF2-40B4-BE49-F238E27FC236}">
                <a16:creationId xmlns:a16="http://schemas.microsoft.com/office/drawing/2014/main" id="{5EC0B1AB-D94C-419B-88C4-BC636C6417F9}"/>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6" name="Rectangle 6">
            <a:extLst>
              <a:ext uri="{FF2B5EF4-FFF2-40B4-BE49-F238E27FC236}">
                <a16:creationId xmlns:a16="http://schemas.microsoft.com/office/drawing/2014/main" id="{9C1AEAF8-9EA8-43C7-A7B8-05A087D7154D}"/>
              </a:ext>
            </a:extLst>
          </p:cNvPr>
          <p:cNvSpPr>
            <a:spLocks noGrp="1" noChangeArrowheads="1"/>
          </p:cNvSpPr>
          <p:nvPr>
            <p:ph type="sldNum" sz="quarter" idx="12"/>
          </p:nvPr>
        </p:nvSpPr>
        <p:spPr>
          <a:ln/>
        </p:spPr>
        <p:txBody>
          <a:bodyPr/>
          <a:lstStyle>
            <a:lvl1pPr>
              <a:defRPr/>
            </a:lvl1pPr>
          </a:lstStyle>
          <a:p>
            <a:pPr>
              <a:defRPr/>
            </a:pPr>
            <a:fld id="{E382B074-8D04-43EB-819B-C97C2CD4BD9A}" type="slidenum">
              <a:rPr lang="es-ES" altLang="es-MX"/>
              <a:pPr>
                <a:defRPr/>
              </a:pPr>
              <a:t>‹Nº›</a:t>
            </a:fld>
            <a:endParaRPr lang="es-ES" altLang="es-MX"/>
          </a:p>
        </p:txBody>
      </p:sp>
    </p:spTree>
    <p:extLst>
      <p:ext uri="{BB962C8B-B14F-4D97-AF65-F5344CB8AC3E}">
        <p14:creationId xmlns:p14="http://schemas.microsoft.com/office/powerpoint/2010/main" val="238767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C1C9A3DF-A7CC-41D5-A643-25E283100DA9}"/>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5" name="Rectangle 5">
            <a:extLst>
              <a:ext uri="{FF2B5EF4-FFF2-40B4-BE49-F238E27FC236}">
                <a16:creationId xmlns:a16="http://schemas.microsoft.com/office/drawing/2014/main" id="{83CB3AEB-98A2-4803-98AA-799A731ACBBE}"/>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6" name="Rectangle 6">
            <a:extLst>
              <a:ext uri="{FF2B5EF4-FFF2-40B4-BE49-F238E27FC236}">
                <a16:creationId xmlns:a16="http://schemas.microsoft.com/office/drawing/2014/main" id="{8A5A13CD-735C-49B9-9F66-3E708653858E}"/>
              </a:ext>
            </a:extLst>
          </p:cNvPr>
          <p:cNvSpPr>
            <a:spLocks noGrp="1" noChangeArrowheads="1"/>
          </p:cNvSpPr>
          <p:nvPr>
            <p:ph type="sldNum" sz="quarter" idx="12"/>
          </p:nvPr>
        </p:nvSpPr>
        <p:spPr>
          <a:ln/>
        </p:spPr>
        <p:txBody>
          <a:bodyPr/>
          <a:lstStyle>
            <a:lvl1pPr>
              <a:defRPr/>
            </a:lvl1pPr>
          </a:lstStyle>
          <a:p>
            <a:pPr>
              <a:defRPr/>
            </a:pPr>
            <a:fld id="{714B4638-895F-425B-8EF1-573F7FBEB72C}" type="slidenum">
              <a:rPr lang="es-ES" altLang="es-MX"/>
              <a:pPr>
                <a:defRPr/>
              </a:pPr>
              <a:t>‹Nº›</a:t>
            </a:fld>
            <a:endParaRPr lang="es-ES" altLang="es-MX"/>
          </a:p>
        </p:txBody>
      </p:sp>
    </p:spTree>
    <p:extLst>
      <p:ext uri="{BB962C8B-B14F-4D97-AF65-F5344CB8AC3E}">
        <p14:creationId xmlns:p14="http://schemas.microsoft.com/office/powerpoint/2010/main" val="112453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83ADC800-675E-44AE-88CE-3CE339AD1A66}"/>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5" name="Rectangle 5">
            <a:extLst>
              <a:ext uri="{FF2B5EF4-FFF2-40B4-BE49-F238E27FC236}">
                <a16:creationId xmlns:a16="http://schemas.microsoft.com/office/drawing/2014/main" id="{99FBF744-79F0-4C27-B373-96AC4197A247}"/>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6" name="Rectangle 6">
            <a:extLst>
              <a:ext uri="{FF2B5EF4-FFF2-40B4-BE49-F238E27FC236}">
                <a16:creationId xmlns:a16="http://schemas.microsoft.com/office/drawing/2014/main" id="{90F57598-69A3-4770-870B-3A763150A0B7}"/>
              </a:ext>
            </a:extLst>
          </p:cNvPr>
          <p:cNvSpPr>
            <a:spLocks noGrp="1" noChangeArrowheads="1"/>
          </p:cNvSpPr>
          <p:nvPr>
            <p:ph type="sldNum" sz="quarter" idx="12"/>
          </p:nvPr>
        </p:nvSpPr>
        <p:spPr>
          <a:ln/>
        </p:spPr>
        <p:txBody>
          <a:bodyPr/>
          <a:lstStyle>
            <a:lvl1pPr>
              <a:defRPr/>
            </a:lvl1pPr>
          </a:lstStyle>
          <a:p>
            <a:pPr>
              <a:defRPr/>
            </a:pPr>
            <a:fld id="{21712735-E723-45D4-BE5C-FFC826FB1119}" type="slidenum">
              <a:rPr lang="es-ES" altLang="es-MX"/>
              <a:pPr>
                <a:defRPr/>
              </a:pPr>
              <a:t>‹Nº›</a:t>
            </a:fld>
            <a:endParaRPr lang="es-ES" altLang="es-MX"/>
          </a:p>
        </p:txBody>
      </p:sp>
    </p:spTree>
    <p:extLst>
      <p:ext uri="{BB962C8B-B14F-4D97-AF65-F5344CB8AC3E}">
        <p14:creationId xmlns:p14="http://schemas.microsoft.com/office/powerpoint/2010/main" val="296086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a:extLst>
              <a:ext uri="{FF2B5EF4-FFF2-40B4-BE49-F238E27FC236}">
                <a16:creationId xmlns:a16="http://schemas.microsoft.com/office/drawing/2014/main" id="{6597A650-1A47-43A9-ABC4-A5ECA8977003}"/>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5" name="Rectangle 5">
            <a:extLst>
              <a:ext uri="{FF2B5EF4-FFF2-40B4-BE49-F238E27FC236}">
                <a16:creationId xmlns:a16="http://schemas.microsoft.com/office/drawing/2014/main" id="{269261ED-56F9-439A-A8F8-0A1979A629D0}"/>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6" name="Rectangle 6">
            <a:extLst>
              <a:ext uri="{FF2B5EF4-FFF2-40B4-BE49-F238E27FC236}">
                <a16:creationId xmlns:a16="http://schemas.microsoft.com/office/drawing/2014/main" id="{A8B6293F-9FDB-47A8-B98A-93B9DDEB801B}"/>
              </a:ext>
            </a:extLst>
          </p:cNvPr>
          <p:cNvSpPr>
            <a:spLocks noGrp="1" noChangeArrowheads="1"/>
          </p:cNvSpPr>
          <p:nvPr>
            <p:ph type="sldNum" sz="quarter" idx="12"/>
          </p:nvPr>
        </p:nvSpPr>
        <p:spPr>
          <a:ln/>
        </p:spPr>
        <p:txBody>
          <a:bodyPr/>
          <a:lstStyle>
            <a:lvl1pPr>
              <a:defRPr/>
            </a:lvl1pPr>
          </a:lstStyle>
          <a:p>
            <a:pPr>
              <a:defRPr/>
            </a:pPr>
            <a:fld id="{44A3CAD0-F2CA-4087-8E02-3B9E336E6C6D}" type="slidenum">
              <a:rPr lang="es-ES" altLang="es-MX"/>
              <a:pPr>
                <a:defRPr/>
              </a:pPr>
              <a:t>‹Nº›</a:t>
            </a:fld>
            <a:endParaRPr lang="es-ES" altLang="es-MX"/>
          </a:p>
        </p:txBody>
      </p:sp>
    </p:spTree>
    <p:extLst>
      <p:ext uri="{BB962C8B-B14F-4D97-AF65-F5344CB8AC3E}">
        <p14:creationId xmlns:p14="http://schemas.microsoft.com/office/powerpoint/2010/main" val="25852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9CAF3559-5DFD-4BAB-8CCF-3BF46A490D86}"/>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5" name="Rectangle 5">
            <a:extLst>
              <a:ext uri="{FF2B5EF4-FFF2-40B4-BE49-F238E27FC236}">
                <a16:creationId xmlns:a16="http://schemas.microsoft.com/office/drawing/2014/main" id="{EE66A5BB-A5EF-4452-8F95-152FA90A1D66}"/>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6" name="Rectangle 6">
            <a:extLst>
              <a:ext uri="{FF2B5EF4-FFF2-40B4-BE49-F238E27FC236}">
                <a16:creationId xmlns:a16="http://schemas.microsoft.com/office/drawing/2014/main" id="{AFD2F046-8045-4DEB-8ED7-F1004E30BB39}"/>
              </a:ext>
            </a:extLst>
          </p:cNvPr>
          <p:cNvSpPr>
            <a:spLocks noGrp="1" noChangeArrowheads="1"/>
          </p:cNvSpPr>
          <p:nvPr>
            <p:ph type="sldNum" sz="quarter" idx="12"/>
          </p:nvPr>
        </p:nvSpPr>
        <p:spPr>
          <a:ln/>
        </p:spPr>
        <p:txBody>
          <a:bodyPr/>
          <a:lstStyle>
            <a:lvl1pPr>
              <a:defRPr/>
            </a:lvl1pPr>
          </a:lstStyle>
          <a:p>
            <a:pPr>
              <a:defRPr/>
            </a:pPr>
            <a:fld id="{1B90CC41-B32E-48C0-A68F-6B477E104750}" type="slidenum">
              <a:rPr lang="es-ES" altLang="es-MX"/>
              <a:pPr>
                <a:defRPr/>
              </a:pPr>
              <a:t>‹Nº›</a:t>
            </a:fld>
            <a:endParaRPr lang="es-ES" altLang="es-MX"/>
          </a:p>
        </p:txBody>
      </p:sp>
    </p:spTree>
    <p:extLst>
      <p:ext uri="{BB962C8B-B14F-4D97-AF65-F5344CB8AC3E}">
        <p14:creationId xmlns:p14="http://schemas.microsoft.com/office/powerpoint/2010/main" val="21311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a:extLst>
              <a:ext uri="{FF2B5EF4-FFF2-40B4-BE49-F238E27FC236}">
                <a16:creationId xmlns:a16="http://schemas.microsoft.com/office/drawing/2014/main" id="{DA474837-6C97-4174-897A-BDA4BCBE10ED}"/>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6" name="Rectangle 5">
            <a:extLst>
              <a:ext uri="{FF2B5EF4-FFF2-40B4-BE49-F238E27FC236}">
                <a16:creationId xmlns:a16="http://schemas.microsoft.com/office/drawing/2014/main" id="{767B0049-1303-462B-8FC5-67A24CDC72BD}"/>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7" name="Rectangle 6">
            <a:extLst>
              <a:ext uri="{FF2B5EF4-FFF2-40B4-BE49-F238E27FC236}">
                <a16:creationId xmlns:a16="http://schemas.microsoft.com/office/drawing/2014/main" id="{961A66DD-CE8D-4C0C-8FC7-0C7815185C35}"/>
              </a:ext>
            </a:extLst>
          </p:cNvPr>
          <p:cNvSpPr>
            <a:spLocks noGrp="1" noChangeArrowheads="1"/>
          </p:cNvSpPr>
          <p:nvPr>
            <p:ph type="sldNum" sz="quarter" idx="12"/>
          </p:nvPr>
        </p:nvSpPr>
        <p:spPr>
          <a:ln/>
        </p:spPr>
        <p:txBody>
          <a:bodyPr/>
          <a:lstStyle>
            <a:lvl1pPr>
              <a:defRPr/>
            </a:lvl1pPr>
          </a:lstStyle>
          <a:p>
            <a:pPr>
              <a:defRPr/>
            </a:pPr>
            <a:fld id="{5C4A9FA4-8326-440F-897E-994D217256A7}" type="slidenum">
              <a:rPr lang="es-ES" altLang="es-MX"/>
              <a:pPr>
                <a:defRPr/>
              </a:pPr>
              <a:t>‹Nº›</a:t>
            </a:fld>
            <a:endParaRPr lang="es-ES" altLang="es-MX"/>
          </a:p>
        </p:txBody>
      </p:sp>
    </p:spTree>
    <p:extLst>
      <p:ext uri="{BB962C8B-B14F-4D97-AF65-F5344CB8AC3E}">
        <p14:creationId xmlns:p14="http://schemas.microsoft.com/office/powerpoint/2010/main" val="346686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a:extLst>
              <a:ext uri="{FF2B5EF4-FFF2-40B4-BE49-F238E27FC236}">
                <a16:creationId xmlns:a16="http://schemas.microsoft.com/office/drawing/2014/main" id="{9ABC1431-98B6-4A18-91FC-3E8C9B76AB21}"/>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8" name="Rectangle 5">
            <a:extLst>
              <a:ext uri="{FF2B5EF4-FFF2-40B4-BE49-F238E27FC236}">
                <a16:creationId xmlns:a16="http://schemas.microsoft.com/office/drawing/2014/main" id="{2A2A32CC-93CA-4D78-9978-F7DBF3C8926F}"/>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9" name="Rectangle 6">
            <a:extLst>
              <a:ext uri="{FF2B5EF4-FFF2-40B4-BE49-F238E27FC236}">
                <a16:creationId xmlns:a16="http://schemas.microsoft.com/office/drawing/2014/main" id="{4F53D59E-5E49-4FE1-9E8F-D24182A78B14}"/>
              </a:ext>
            </a:extLst>
          </p:cNvPr>
          <p:cNvSpPr>
            <a:spLocks noGrp="1" noChangeArrowheads="1"/>
          </p:cNvSpPr>
          <p:nvPr>
            <p:ph type="sldNum" sz="quarter" idx="12"/>
          </p:nvPr>
        </p:nvSpPr>
        <p:spPr>
          <a:ln/>
        </p:spPr>
        <p:txBody>
          <a:bodyPr/>
          <a:lstStyle>
            <a:lvl1pPr>
              <a:defRPr/>
            </a:lvl1pPr>
          </a:lstStyle>
          <a:p>
            <a:pPr>
              <a:defRPr/>
            </a:pPr>
            <a:fld id="{43CC54C8-5250-4049-8C2C-B183E1662543}" type="slidenum">
              <a:rPr lang="es-ES" altLang="es-MX"/>
              <a:pPr>
                <a:defRPr/>
              </a:pPr>
              <a:t>‹Nº›</a:t>
            </a:fld>
            <a:endParaRPr lang="es-ES" altLang="es-MX"/>
          </a:p>
        </p:txBody>
      </p:sp>
    </p:spTree>
    <p:extLst>
      <p:ext uri="{BB962C8B-B14F-4D97-AF65-F5344CB8AC3E}">
        <p14:creationId xmlns:p14="http://schemas.microsoft.com/office/powerpoint/2010/main" val="404902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Rectangle 4">
            <a:extLst>
              <a:ext uri="{FF2B5EF4-FFF2-40B4-BE49-F238E27FC236}">
                <a16:creationId xmlns:a16="http://schemas.microsoft.com/office/drawing/2014/main" id="{4AFF15E2-3239-41CD-A7E7-CC779C7FF105}"/>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4" name="Rectangle 5">
            <a:extLst>
              <a:ext uri="{FF2B5EF4-FFF2-40B4-BE49-F238E27FC236}">
                <a16:creationId xmlns:a16="http://schemas.microsoft.com/office/drawing/2014/main" id="{3992527A-C11E-4E04-BE23-63A8DA5A5CCA}"/>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5" name="Rectangle 6">
            <a:extLst>
              <a:ext uri="{FF2B5EF4-FFF2-40B4-BE49-F238E27FC236}">
                <a16:creationId xmlns:a16="http://schemas.microsoft.com/office/drawing/2014/main" id="{7D6A36B9-979B-4B4F-A51D-5BF294DCFD5B}"/>
              </a:ext>
            </a:extLst>
          </p:cNvPr>
          <p:cNvSpPr>
            <a:spLocks noGrp="1" noChangeArrowheads="1"/>
          </p:cNvSpPr>
          <p:nvPr>
            <p:ph type="sldNum" sz="quarter" idx="12"/>
          </p:nvPr>
        </p:nvSpPr>
        <p:spPr>
          <a:ln/>
        </p:spPr>
        <p:txBody>
          <a:bodyPr/>
          <a:lstStyle>
            <a:lvl1pPr>
              <a:defRPr/>
            </a:lvl1pPr>
          </a:lstStyle>
          <a:p>
            <a:pPr>
              <a:defRPr/>
            </a:pPr>
            <a:fld id="{64C78062-1CDC-4086-84A5-EEAB7E4C2EEC}" type="slidenum">
              <a:rPr lang="es-ES" altLang="es-MX"/>
              <a:pPr>
                <a:defRPr/>
              </a:pPr>
              <a:t>‹Nº›</a:t>
            </a:fld>
            <a:endParaRPr lang="es-ES" altLang="es-MX"/>
          </a:p>
        </p:txBody>
      </p:sp>
    </p:spTree>
    <p:extLst>
      <p:ext uri="{BB962C8B-B14F-4D97-AF65-F5344CB8AC3E}">
        <p14:creationId xmlns:p14="http://schemas.microsoft.com/office/powerpoint/2010/main" val="99038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022AD3-C238-429E-8564-19C8CD8697A0}"/>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3" name="Rectangle 5">
            <a:extLst>
              <a:ext uri="{FF2B5EF4-FFF2-40B4-BE49-F238E27FC236}">
                <a16:creationId xmlns:a16="http://schemas.microsoft.com/office/drawing/2014/main" id="{C28C0732-26CA-4554-BA9B-F58FC889D3F3}"/>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4" name="Rectangle 6">
            <a:extLst>
              <a:ext uri="{FF2B5EF4-FFF2-40B4-BE49-F238E27FC236}">
                <a16:creationId xmlns:a16="http://schemas.microsoft.com/office/drawing/2014/main" id="{E3870863-D3D4-4E59-9C2C-E8DB9F4DCC92}"/>
              </a:ext>
            </a:extLst>
          </p:cNvPr>
          <p:cNvSpPr>
            <a:spLocks noGrp="1" noChangeArrowheads="1"/>
          </p:cNvSpPr>
          <p:nvPr>
            <p:ph type="sldNum" sz="quarter" idx="12"/>
          </p:nvPr>
        </p:nvSpPr>
        <p:spPr>
          <a:ln/>
        </p:spPr>
        <p:txBody>
          <a:bodyPr/>
          <a:lstStyle>
            <a:lvl1pPr>
              <a:defRPr/>
            </a:lvl1pPr>
          </a:lstStyle>
          <a:p>
            <a:pPr>
              <a:defRPr/>
            </a:pPr>
            <a:fld id="{B4354573-2DF3-4787-97B5-654ADA891CA2}" type="slidenum">
              <a:rPr lang="es-ES" altLang="es-MX"/>
              <a:pPr>
                <a:defRPr/>
              </a:pPr>
              <a:t>‹Nº›</a:t>
            </a:fld>
            <a:endParaRPr lang="es-ES" altLang="es-MX"/>
          </a:p>
        </p:txBody>
      </p:sp>
    </p:spTree>
    <p:extLst>
      <p:ext uri="{BB962C8B-B14F-4D97-AF65-F5344CB8AC3E}">
        <p14:creationId xmlns:p14="http://schemas.microsoft.com/office/powerpoint/2010/main" val="269912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FF4E596B-1033-42CE-A327-EF0AD47C0851}"/>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6" name="Rectangle 5">
            <a:extLst>
              <a:ext uri="{FF2B5EF4-FFF2-40B4-BE49-F238E27FC236}">
                <a16:creationId xmlns:a16="http://schemas.microsoft.com/office/drawing/2014/main" id="{281B47AB-F587-4FEF-87A7-0C41FB73F870}"/>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7" name="Rectangle 6">
            <a:extLst>
              <a:ext uri="{FF2B5EF4-FFF2-40B4-BE49-F238E27FC236}">
                <a16:creationId xmlns:a16="http://schemas.microsoft.com/office/drawing/2014/main" id="{D4A6047D-B0AF-40A0-8F07-5A19A4DAD629}"/>
              </a:ext>
            </a:extLst>
          </p:cNvPr>
          <p:cNvSpPr>
            <a:spLocks noGrp="1" noChangeArrowheads="1"/>
          </p:cNvSpPr>
          <p:nvPr>
            <p:ph type="sldNum" sz="quarter" idx="12"/>
          </p:nvPr>
        </p:nvSpPr>
        <p:spPr>
          <a:ln/>
        </p:spPr>
        <p:txBody>
          <a:bodyPr/>
          <a:lstStyle>
            <a:lvl1pPr>
              <a:defRPr/>
            </a:lvl1pPr>
          </a:lstStyle>
          <a:p>
            <a:pPr>
              <a:defRPr/>
            </a:pPr>
            <a:fld id="{EE250881-2D4D-4966-B446-F777DA6C762E}" type="slidenum">
              <a:rPr lang="es-ES" altLang="es-MX"/>
              <a:pPr>
                <a:defRPr/>
              </a:pPr>
              <a:t>‹Nº›</a:t>
            </a:fld>
            <a:endParaRPr lang="es-ES" altLang="es-MX"/>
          </a:p>
        </p:txBody>
      </p:sp>
    </p:spTree>
    <p:extLst>
      <p:ext uri="{BB962C8B-B14F-4D97-AF65-F5344CB8AC3E}">
        <p14:creationId xmlns:p14="http://schemas.microsoft.com/office/powerpoint/2010/main" val="136244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7ED412D9-143F-4842-8AF1-EEE34910CF6D}"/>
              </a:ext>
            </a:extLst>
          </p:cNvPr>
          <p:cNvSpPr>
            <a:spLocks noGrp="1" noChangeArrowheads="1"/>
          </p:cNvSpPr>
          <p:nvPr>
            <p:ph type="dt" sz="half" idx="10"/>
          </p:nvPr>
        </p:nvSpPr>
        <p:spPr>
          <a:ln/>
        </p:spPr>
        <p:txBody>
          <a:bodyPr/>
          <a:lstStyle>
            <a:lvl1pPr>
              <a:defRPr/>
            </a:lvl1pPr>
          </a:lstStyle>
          <a:p>
            <a:pPr>
              <a:defRPr/>
            </a:pPr>
            <a:endParaRPr lang="es-ES" altLang="es-MX"/>
          </a:p>
        </p:txBody>
      </p:sp>
      <p:sp>
        <p:nvSpPr>
          <p:cNvPr id="6" name="Rectangle 5">
            <a:extLst>
              <a:ext uri="{FF2B5EF4-FFF2-40B4-BE49-F238E27FC236}">
                <a16:creationId xmlns:a16="http://schemas.microsoft.com/office/drawing/2014/main" id="{BFA77663-AD53-4A5B-9E0C-660440C83F62}"/>
              </a:ext>
            </a:extLst>
          </p:cNvPr>
          <p:cNvSpPr>
            <a:spLocks noGrp="1" noChangeArrowheads="1"/>
          </p:cNvSpPr>
          <p:nvPr>
            <p:ph type="ftr" sz="quarter" idx="11"/>
          </p:nvPr>
        </p:nvSpPr>
        <p:spPr>
          <a:ln/>
        </p:spPr>
        <p:txBody>
          <a:bodyPr/>
          <a:lstStyle>
            <a:lvl1pPr>
              <a:defRPr/>
            </a:lvl1pPr>
          </a:lstStyle>
          <a:p>
            <a:pPr>
              <a:defRPr/>
            </a:pPr>
            <a:endParaRPr lang="es-ES" altLang="es-MX"/>
          </a:p>
        </p:txBody>
      </p:sp>
      <p:sp>
        <p:nvSpPr>
          <p:cNvPr id="7" name="Rectangle 6">
            <a:extLst>
              <a:ext uri="{FF2B5EF4-FFF2-40B4-BE49-F238E27FC236}">
                <a16:creationId xmlns:a16="http://schemas.microsoft.com/office/drawing/2014/main" id="{2EA0BF91-A40C-4721-88A6-EC4617119E5E}"/>
              </a:ext>
            </a:extLst>
          </p:cNvPr>
          <p:cNvSpPr>
            <a:spLocks noGrp="1" noChangeArrowheads="1"/>
          </p:cNvSpPr>
          <p:nvPr>
            <p:ph type="sldNum" sz="quarter" idx="12"/>
          </p:nvPr>
        </p:nvSpPr>
        <p:spPr>
          <a:ln/>
        </p:spPr>
        <p:txBody>
          <a:bodyPr/>
          <a:lstStyle>
            <a:lvl1pPr>
              <a:defRPr/>
            </a:lvl1pPr>
          </a:lstStyle>
          <a:p>
            <a:pPr>
              <a:defRPr/>
            </a:pPr>
            <a:fld id="{6A528739-DBEE-49AF-9729-FE2BF834B663}" type="slidenum">
              <a:rPr lang="es-ES" altLang="es-MX"/>
              <a:pPr>
                <a:defRPr/>
              </a:pPr>
              <a:t>‹Nº›</a:t>
            </a:fld>
            <a:endParaRPr lang="es-ES" altLang="es-MX"/>
          </a:p>
        </p:txBody>
      </p:sp>
    </p:spTree>
    <p:extLst>
      <p:ext uri="{BB962C8B-B14F-4D97-AF65-F5344CB8AC3E}">
        <p14:creationId xmlns:p14="http://schemas.microsoft.com/office/powerpoint/2010/main" val="119635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4072F7-0721-42B3-BF47-38F084C5E2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MX"/>
              <a:t>Haga clic para cambiar el estilo de título	</a:t>
            </a:r>
          </a:p>
        </p:txBody>
      </p:sp>
      <p:sp>
        <p:nvSpPr>
          <p:cNvPr id="1027" name="Rectangle 3">
            <a:extLst>
              <a:ext uri="{FF2B5EF4-FFF2-40B4-BE49-F238E27FC236}">
                <a16:creationId xmlns:a16="http://schemas.microsoft.com/office/drawing/2014/main" id="{7DDF0B45-3D26-48CD-A5AA-3FEEDD0C78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
        <p:nvSpPr>
          <p:cNvPr id="1028" name="Rectangle 4">
            <a:extLst>
              <a:ext uri="{FF2B5EF4-FFF2-40B4-BE49-F238E27FC236}">
                <a16:creationId xmlns:a16="http://schemas.microsoft.com/office/drawing/2014/main" id="{8A467C08-E00D-47A3-A4E4-DBBE5B8C84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MX"/>
          </a:p>
        </p:txBody>
      </p:sp>
      <p:sp>
        <p:nvSpPr>
          <p:cNvPr id="1029" name="Rectangle 5">
            <a:extLst>
              <a:ext uri="{FF2B5EF4-FFF2-40B4-BE49-F238E27FC236}">
                <a16:creationId xmlns:a16="http://schemas.microsoft.com/office/drawing/2014/main" id="{7C8ED596-55DF-4D64-83E1-80CB56D8095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MX"/>
          </a:p>
        </p:txBody>
      </p:sp>
      <p:sp>
        <p:nvSpPr>
          <p:cNvPr id="1030" name="Rectangle 6">
            <a:extLst>
              <a:ext uri="{FF2B5EF4-FFF2-40B4-BE49-F238E27FC236}">
                <a16:creationId xmlns:a16="http://schemas.microsoft.com/office/drawing/2014/main" id="{13807443-7770-4575-90AA-21DD45205A5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C680B43-1558-44D5-87F6-3AC6B3D2972C}"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3" Type="http://schemas.openxmlformats.org/officeDocument/2006/relationships/hyperlink" Target="https://www.pinterest.com/pin/914862404472979/?nic_v2=1a3lCjyuO" TargetMode="External"/><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p.go.cr/programa-estudio?keys=matematica&amp;term_node_tid_depth=All" TargetMode="External"/><Relationship Id="rId2" Type="http://schemas.openxmlformats.org/officeDocument/2006/relationships/hyperlink" Target="http://www.ddc.mep.go.cr/sites/all/files/lineamientos_tecnicos_para_la_evaluacion_de_los_aprendizajes_en_el_segundo_periodo_2020_final_ajuste_detce.docx"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50">
            <a:extLst>
              <a:ext uri="{FF2B5EF4-FFF2-40B4-BE49-F238E27FC236}">
                <a16:creationId xmlns:a16="http://schemas.microsoft.com/office/drawing/2014/main" id="{0B3F04D3-C4BC-4C7A-8FF6-8433480943F2}"/>
              </a:ext>
            </a:extLst>
          </p:cNvPr>
          <p:cNvSpPr>
            <a:spLocks noGrp="1" noChangeArrowheads="1"/>
          </p:cNvSpPr>
          <p:nvPr>
            <p:ph type="ctrTitle"/>
          </p:nvPr>
        </p:nvSpPr>
        <p:spPr>
          <a:xfrm>
            <a:off x="467544" y="4869160"/>
            <a:ext cx="4537075" cy="647700"/>
          </a:xfrm>
        </p:spPr>
        <p:txBody>
          <a:bodyPr anchor="ctr"/>
          <a:lstStyle/>
          <a:p>
            <a:pPr eaLnBrk="1" hangingPunct="1"/>
            <a:r>
              <a:rPr lang="es-UY" altLang="es-MX" sz="2800" b="1" dirty="0">
                <a:solidFill>
                  <a:schemeClr val="bg2"/>
                </a:solidFill>
              </a:rPr>
              <a:t>Propuesta estrategia evaluativa 2020 </a:t>
            </a:r>
            <a:endParaRPr lang="es-ES" altLang="es-MX" sz="2800" b="1" dirty="0">
              <a:solidFill>
                <a:schemeClr val="bg2"/>
              </a:solidFill>
            </a:endParaRPr>
          </a:p>
        </p:txBody>
      </p:sp>
      <p:sp>
        <p:nvSpPr>
          <p:cNvPr id="3075" name="Rectangle 167">
            <a:extLst>
              <a:ext uri="{FF2B5EF4-FFF2-40B4-BE49-F238E27FC236}">
                <a16:creationId xmlns:a16="http://schemas.microsoft.com/office/drawing/2014/main" id="{DFAFA32C-2B4D-4966-9529-F2BE854578DD}"/>
              </a:ext>
            </a:extLst>
          </p:cNvPr>
          <p:cNvSpPr>
            <a:spLocks noChangeArrowheads="1"/>
          </p:cNvSpPr>
          <p:nvPr/>
        </p:nvSpPr>
        <p:spPr bwMode="auto">
          <a:xfrm>
            <a:off x="4500563" y="5949950"/>
            <a:ext cx="45370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R" altLang="es-MX" b="1" dirty="0">
                <a:solidFill>
                  <a:schemeClr val="bg1"/>
                </a:solidFill>
              </a:rPr>
              <a:t>Instrumento de medición sumativa</a:t>
            </a:r>
            <a:br>
              <a:rPr lang="es-CR" altLang="es-MX" b="1" dirty="0">
                <a:solidFill>
                  <a:schemeClr val="bg1"/>
                </a:solidFill>
              </a:rPr>
            </a:br>
            <a:r>
              <a:rPr lang="es-CR" altLang="es-MX" b="1" dirty="0">
                <a:solidFill>
                  <a:schemeClr val="bg1"/>
                </a:solidFill>
              </a:rPr>
              <a:t>Matemática – Educación Secundaria</a:t>
            </a:r>
            <a:br>
              <a:rPr lang="es-CR" altLang="es-MX" b="1" dirty="0">
                <a:solidFill>
                  <a:schemeClr val="bg1"/>
                </a:solidFill>
              </a:rPr>
            </a:br>
            <a:r>
              <a:rPr lang="es-CR" altLang="es-MX" b="1" dirty="0">
                <a:solidFill>
                  <a:schemeClr val="bg1"/>
                </a:solidFill>
              </a:rPr>
              <a:t>Octubre 2020</a:t>
            </a:r>
          </a:p>
        </p:txBody>
      </p:sp>
      <p:pic>
        <p:nvPicPr>
          <p:cNvPr id="2" name="Imagen 1">
            <a:extLst>
              <a:ext uri="{FF2B5EF4-FFF2-40B4-BE49-F238E27FC236}">
                <a16:creationId xmlns:a16="http://schemas.microsoft.com/office/drawing/2014/main" id="{104E3885-7AFC-4B6D-A4D5-95A2EAFA1493}"/>
              </a:ext>
            </a:extLst>
          </p:cNvPr>
          <p:cNvPicPr/>
          <p:nvPr/>
        </p:nvPicPr>
        <p:blipFill>
          <a:blip r:embed="rId3">
            <a:extLst>
              <a:ext uri="{28A0092B-C50C-407E-A947-70E740481C1C}">
                <a14:useLocalDpi xmlns:a14="http://schemas.microsoft.com/office/drawing/2010/main" val="0"/>
              </a:ext>
            </a:extLst>
          </a:blip>
          <a:stretch>
            <a:fillRect/>
          </a:stretch>
        </p:blipFill>
        <p:spPr>
          <a:xfrm>
            <a:off x="7718912" y="12975"/>
            <a:ext cx="1425088" cy="1174570"/>
          </a:xfrm>
          <a:prstGeom prst="rect">
            <a:avLst/>
          </a:prstGeom>
        </p:spPr>
      </p:pic>
      <p:pic>
        <p:nvPicPr>
          <p:cNvPr id="3" name="Imagen 2">
            <a:extLst>
              <a:ext uri="{FF2B5EF4-FFF2-40B4-BE49-F238E27FC236}">
                <a16:creationId xmlns:a16="http://schemas.microsoft.com/office/drawing/2014/main" id="{1E94C6B8-4AE9-4507-8BE0-0772CC88EF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97516" y="2045705"/>
            <a:ext cx="977287" cy="802288"/>
          </a:xfrm>
          <a:prstGeom prst="rect">
            <a:avLst/>
          </a:prstGeom>
          <a:noFill/>
          <a:ln>
            <a:noFill/>
          </a:ln>
        </p:spPr>
      </p:pic>
      <p:pic>
        <p:nvPicPr>
          <p:cNvPr id="5" name="Imagen 4">
            <a:extLst>
              <a:ext uri="{FF2B5EF4-FFF2-40B4-BE49-F238E27FC236}">
                <a16:creationId xmlns:a16="http://schemas.microsoft.com/office/drawing/2014/main" id="{A96B2BB0-5CCD-4564-BF5E-E5BB740EDF7A}"/>
              </a:ext>
            </a:extLst>
          </p:cNvPr>
          <p:cNvPicPr/>
          <p:nvPr/>
        </p:nvPicPr>
        <p:blipFill>
          <a:blip r:embed="rId5">
            <a:extLst>
              <a:ext uri="{28A0092B-C50C-407E-A947-70E740481C1C}">
                <a14:useLocalDpi xmlns:a14="http://schemas.microsoft.com/office/drawing/2010/main" val="0"/>
              </a:ext>
            </a:extLst>
          </a:blip>
          <a:stretch>
            <a:fillRect/>
          </a:stretch>
        </p:blipFill>
        <p:spPr>
          <a:xfrm>
            <a:off x="7787644" y="1052736"/>
            <a:ext cx="1051449" cy="774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500" fill="hold"/>
                                        <p:tgtEl>
                                          <p:spTgt spid="5"/>
                                        </p:tgtEl>
                                        <p:attrNameLst>
                                          <p:attrName>ppt_x</p:attrName>
                                        </p:attrNameLst>
                                      </p:cBhvr>
                                      <p:tavLst>
                                        <p:tav tm="0">
                                          <p:val>
                                            <p:strVal val="1+#ppt_w/2"/>
                                          </p:val>
                                        </p:tav>
                                        <p:tav tm="100000">
                                          <p:val>
                                            <p:strVal val="#ppt_x"/>
                                          </p:val>
                                        </p:tav>
                                      </p:tavLst>
                                    </p:anim>
                                    <p:anim calcmode="lin" valueType="num">
                                      <p:cBhvr additive="base">
                                        <p:cTn id="25" dur="1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500" fill="hold"/>
                                        <p:tgtEl>
                                          <p:spTgt spid="3"/>
                                        </p:tgtEl>
                                        <p:attrNameLst>
                                          <p:attrName>ppt_x</p:attrName>
                                        </p:attrNameLst>
                                      </p:cBhvr>
                                      <p:tavLst>
                                        <p:tav tm="0">
                                          <p:val>
                                            <p:strVal val="1+#ppt_w/2"/>
                                          </p:val>
                                        </p:tav>
                                        <p:tav tm="100000">
                                          <p:val>
                                            <p:strVal val="#ppt_x"/>
                                          </p:val>
                                        </p:tav>
                                      </p:tavLst>
                                    </p:anim>
                                    <p:anim calcmode="lin" valueType="num">
                                      <p:cBhvr additive="base">
                                        <p:cTn id="29" dur="1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1000"/>
                                        <p:tgtEl>
                                          <p:spTgt spid="3075"/>
                                        </p:tgtEl>
                                      </p:cBhvr>
                                    </p:animEffect>
                                    <p:anim calcmode="lin" valueType="num">
                                      <p:cBhvr>
                                        <p:cTn id="34" dur="1000" fill="hold"/>
                                        <p:tgtEl>
                                          <p:spTgt spid="3075"/>
                                        </p:tgtEl>
                                        <p:attrNameLst>
                                          <p:attrName>ppt_x</p:attrName>
                                        </p:attrNameLst>
                                      </p:cBhvr>
                                      <p:tavLst>
                                        <p:tav tm="0">
                                          <p:val>
                                            <p:strVal val="#ppt_x"/>
                                          </p:val>
                                        </p:tav>
                                        <p:tav tm="100000">
                                          <p:val>
                                            <p:strVal val="#ppt_x"/>
                                          </p:val>
                                        </p:tav>
                                      </p:tavLst>
                                    </p:anim>
                                    <p:anim calcmode="lin" valueType="num">
                                      <p:cBhvr>
                                        <p:cTn id="3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53E68-2177-4D36-902C-153C1DDDC37B}"/>
              </a:ext>
            </a:extLst>
          </p:cNvPr>
          <p:cNvSpPr txBox="1"/>
          <p:nvPr/>
        </p:nvSpPr>
        <p:spPr>
          <a:xfrm>
            <a:off x="755576" y="1196752"/>
            <a:ext cx="7848872" cy="2893806"/>
          </a:xfrm>
          <a:prstGeom prst="rect">
            <a:avLst/>
          </a:prstGeom>
          <a:noFill/>
        </p:spPr>
        <p:txBody>
          <a:bodyPr wrap="square" rtlCol="0">
            <a:spAutoFit/>
          </a:bodyPr>
          <a:lstStyle/>
          <a:p>
            <a:pPr marL="457200" lvl="0" indent="-457200" algn="just">
              <a:lnSpc>
                <a:spcPct val="115000"/>
              </a:lnSpc>
              <a:spcAft>
                <a:spcPts val="800"/>
              </a:spcAft>
              <a:buAutoNum type="arabicPeriod" startAt="2"/>
            </a:pPr>
            <a:r>
              <a:rPr lang="es-CR" sz="2000" b="1" dirty="0">
                <a:solidFill>
                  <a:srgbClr val="000000"/>
                </a:solidFill>
                <a:effectLst/>
                <a:latin typeface="+mn-lt"/>
                <a:ea typeface="Calibri" panose="020F0502020204030204" pitchFamily="34" charset="0"/>
                <a:cs typeface="Times New Roman" panose="02020603050405020304" pitchFamily="18" charset="0"/>
              </a:rPr>
              <a:t>Cada una</a:t>
            </a:r>
            <a:r>
              <a:rPr lang="es-CR" sz="2000" dirty="0">
                <a:solidFill>
                  <a:srgbClr val="000000"/>
                </a:solidFill>
                <a:effectLst/>
                <a:latin typeface="+mn-lt"/>
                <a:ea typeface="Calibri" panose="020F0502020204030204" pitchFamily="34" charset="0"/>
                <a:cs typeface="Times New Roman" panose="02020603050405020304" pitchFamily="18" charset="0"/>
              </a:rPr>
              <a:t> de las respuestas o respuesta obtenida en los diferentes ejercicios y problemas, debe ser encerrada en un rectángulo, </a:t>
            </a:r>
            <a:r>
              <a:rPr lang="es-CR" sz="2000" b="1" dirty="0">
                <a:solidFill>
                  <a:srgbClr val="000000"/>
                </a:solidFill>
                <a:effectLst/>
                <a:latin typeface="+mn-lt"/>
                <a:ea typeface="Calibri" panose="020F0502020204030204" pitchFamily="34" charset="0"/>
                <a:cs typeface="Times New Roman" panose="02020603050405020304" pitchFamily="18" charset="0"/>
              </a:rPr>
              <a:t>para identificarla(s) del resto del procedimiento</a:t>
            </a:r>
            <a:r>
              <a:rPr lang="es-CR" sz="2000" dirty="0">
                <a:solidFill>
                  <a:srgbClr val="000000"/>
                </a:solidFill>
                <a:effectLst/>
                <a:latin typeface="+mn-lt"/>
                <a:ea typeface="Calibri" panose="020F0502020204030204" pitchFamily="34" charset="0"/>
                <a:cs typeface="Times New Roman" panose="02020603050405020304" pitchFamily="18" charset="0"/>
              </a:rPr>
              <a:t>.  Posteriormente debe valorar su pertinencia, esto es, comprobar si lo obtenido corresponde a la respuesta o respuestas.  Por último, debe anotar las respuestas o respuesta final, según el contexto (de lo que trata) del ejercicio o del problema propuesto. </a:t>
            </a:r>
          </a:p>
        </p:txBody>
      </p:sp>
      <p:sp>
        <p:nvSpPr>
          <p:cNvPr id="6" name="CuadroTexto 5">
            <a:extLst>
              <a:ext uri="{FF2B5EF4-FFF2-40B4-BE49-F238E27FC236}">
                <a16:creationId xmlns:a16="http://schemas.microsoft.com/office/drawing/2014/main" id="{CB753E68-2177-4D36-902C-153C1DDDC37B}"/>
              </a:ext>
            </a:extLst>
          </p:cNvPr>
          <p:cNvSpPr txBox="1"/>
          <p:nvPr/>
        </p:nvSpPr>
        <p:spPr>
          <a:xfrm>
            <a:off x="899592" y="4437112"/>
            <a:ext cx="7848872" cy="2288512"/>
          </a:xfrm>
          <a:prstGeom prst="rect">
            <a:avLst/>
          </a:prstGeom>
          <a:noFill/>
        </p:spPr>
        <p:txBody>
          <a:bodyPr wrap="square" rtlCol="0">
            <a:spAutoFit/>
          </a:bodyPr>
          <a:lstStyle/>
          <a:p>
            <a:pPr marL="457200" indent="-457200" algn="just">
              <a:lnSpc>
                <a:spcPct val="115000"/>
              </a:lnSpc>
              <a:spcAft>
                <a:spcPts val="800"/>
              </a:spcAft>
              <a:buFont typeface="+mj-lt"/>
              <a:buAutoNum type="arabicPeriod" startAt="3"/>
            </a:pPr>
            <a:r>
              <a:rPr lang="es-CR" sz="2000" dirty="0">
                <a:solidFill>
                  <a:srgbClr val="000000"/>
                </a:solidFill>
                <a:latin typeface="+mn-lt"/>
                <a:ea typeface="Calibri" panose="020F0502020204030204" pitchFamily="34" charset="0"/>
                <a:cs typeface="Times New Roman" panose="02020603050405020304" pitchFamily="18" charset="0"/>
              </a:rPr>
              <a:t>Para la calificación de los ejercicios se presentan dos escalas de desempeño, una con un puntaje total de 6 puntos y la otra de 7 puntos; la diferencia en el puntaje radica en el nivel de dificultad del ejercicio, como se constata en los criterios empleados. </a:t>
            </a:r>
            <a:endParaRPr lang="es-MX" sz="2000" dirty="0">
              <a:solidFill>
                <a:srgbClr val="000000"/>
              </a:solidFill>
              <a:latin typeface="+mn-lt"/>
              <a:ea typeface="Calibri" panose="020F0502020204030204" pitchFamily="34" charset="0"/>
              <a:cs typeface="Times New Roman" panose="02020603050405020304" pitchFamily="18" charset="0"/>
            </a:endParaRPr>
          </a:p>
          <a:p>
            <a:pPr marL="457200" lvl="0" indent="-457200" algn="just">
              <a:lnSpc>
                <a:spcPct val="115000"/>
              </a:lnSpc>
              <a:spcAft>
                <a:spcPts val="800"/>
              </a:spcAft>
              <a:buAutoNum type="arabicPeriod" startAt="3"/>
            </a:pPr>
            <a:endParaRPr lang="es-MX"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53E68-2177-4D36-902C-153C1DDDC37B}"/>
              </a:ext>
            </a:extLst>
          </p:cNvPr>
          <p:cNvSpPr txBox="1"/>
          <p:nvPr/>
        </p:nvSpPr>
        <p:spPr>
          <a:xfrm>
            <a:off x="251520" y="1268760"/>
            <a:ext cx="8445624" cy="4968220"/>
          </a:xfrm>
          <a:prstGeom prst="rect">
            <a:avLst/>
          </a:prstGeom>
          <a:noFill/>
        </p:spPr>
        <p:txBody>
          <a:bodyPr wrap="square" rtlCol="0">
            <a:spAutoFit/>
          </a:bodyPr>
          <a:lstStyle/>
          <a:p>
            <a:pPr marL="342900" lvl="0" indent="-342900" algn="just">
              <a:lnSpc>
                <a:spcPct val="115000"/>
              </a:lnSpc>
              <a:buFont typeface="+mj-lt"/>
              <a:buAutoNum type="arabicPeriod" startAt="4"/>
            </a:pPr>
            <a:r>
              <a:rPr lang="es-CR" sz="2000" dirty="0">
                <a:solidFill>
                  <a:srgbClr val="000000"/>
                </a:solidFill>
                <a:effectLst/>
                <a:latin typeface="+mn-lt"/>
                <a:ea typeface="Calibri" panose="020F0502020204030204" pitchFamily="34" charset="0"/>
                <a:cs typeface="Times New Roman" panose="02020603050405020304" pitchFamily="18" charset="0"/>
              </a:rPr>
              <a:t>Los problemas serán calificados con una escala de desempeño cuyo puntaje total es de 9 puntos, a partir de los indicadores y criterios que se especifican en dicho instrumento.   </a:t>
            </a:r>
            <a:endParaRPr lang="es-MX" sz="2000" dirty="0">
              <a:effectLst/>
              <a:latin typeface="+mn-lt"/>
              <a:ea typeface="Calibri" panose="020F0502020204030204" pitchFamily="34" charset="0"/>
              <a:cs typeface="Times New Roman" panose="02020603050405020304" pitchFamily="18" charset="0"/>
            </a:endParaRPr>
          </a:p>
          <a:p>
            <a:pPr marL="457200">
              <a:lnSpc>
                <a:spcPct val="107000"/>
              </a:lnSpc>
            </a:pPr>
            <a:r>
              <a:rPr lang="es-CR" sz="2000" dirty="0">
                <a:solidFill>
                  <a:srgbClr val="000000"/>
                </a:solidFill>
                <a:effectLst/>
                <a:latin typeface="+mn-lt"/>
                <a:ea typeface="Calibri" panose="020F0502020204030204" pitchFamily="34" charset="0"/>
                <a:cs typeface="Times New Roman" panose="02020603050405020304" pitchFamily="18" charset="0"/>
              </a:rPr>
              <a:t> </a:t>
            </a:r>
            <a:endParaRPr lang="es-MX" sz="2000" dirty="0">
              <a:effectLst/>
              <a:latin typeface="+mn-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startAt="5"/>
            </a:pPr>
            <a:r>
              <a:rPr lang="es-CR" sz="2000" dirty="0">
                <a:solidFill>
                  <a:srgbClr val="000000"/>
                </a:solidFill>
                <a:effectLst/>
                <a:latin typeface="+mn-lt"/>
                <a:ea typeface="Calibri" panose="020F0502020204030204" pitchFamily="34" charset="0"/>
                <a:cs typeface="Times New Roman" panose="02020603050405020304" pitchFamily="18" charset="0"/>
              </a:rPr>
              <a:t>Por cada ejercicio y por cada problema, se utilizará una de estas escalas de desempeño, en la que se consignará el puntaje obtenido, según los criterios indicados.  </a:t>
            </a:r>
            <a:endParaRPr lang="es-MX" sz="2000" dirty="0">
              <a:effectLst/>
              <a:latin typeface="+mn-lt"/>
              <a:ea typeface="Calibri" panose="020F0502020204030204" pitchFamily="34" charset="0"/>
              <a:cs typeface="Times New Roman" panose="02020603050405020304" pitchFamily="18" charset="0"/>
            </a:endParaRPr>
          </a:p>
          <a:p>
            <a:pPr marL="457200">
              <a:lnSpc>
                <a:spcPct val="107000"/>
              </a:lnSpc>
            </a:pPr>
            <a:r>
              <a:rPr lang="es-CR" sz="2000" dirty="0">
                <a:solidFill>
                  <a:srgbClr val="000000"/>
                </a:solidFill>
                <a:effectLst/>
                <a:latin typeface="+mn-lt"/>
                <a:ea typeface="Calibri" panose="020F0502020204030204" pitchFamily="34" charset="0"/>
                <a:cs typeface="Times New Roman" panose="02020603050405020304" pitchFamily="18" charset="0"/>
              </a:rPr>
              <a:t> </a:t>
            </a:r>
            <a:endParaRPr lang="es-MX" sz="2000" dirty="0">
              <a:effectLst/>
              <a:latin typeface="+mn-l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rabicPeriod" startAt="6"/>
            </a:pPr>
            <a:r>
              <a:rPr lang="es-CR" sz="2000" dirty="0">
                <a:solidFill>
                  <a:srgbClr val="000000"/>
                </a:solidFill>
                <a:effectLst/>
                <a:latin typeface="+mn-lt"/>
                <a:ea typeface="Calibri" panose="020F0502020204030204" pitchFamily="34" charset="0"/>
                <a:cs typeface="Times New Roman" panose="02020603050405020304" pitchFamily="18" charset="0"/>
              </a:rPr>
              <a:t>Para identificar los instrumentos utilizados en la medición, se asignará el nombre de: Escala de Desempeño 1 (6 puntos), Escala de Desempeño 2 (7 puntos) y Escala de Desempeño 3 (9 puntos).  Esto permitirá a la persona estudiante tener conocimiento de la escala empleada en la revisión y del puntaje obtenido en cada uno de los indicadores medidos, según el ejercicio y el problema.</a:t>
            </a:r>
            <a:endParaRPr lang="es-MX"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4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53E68-2177-4D36-902C-153C1DDDC37B}"/>
              </a:ext>
            </a:extLst>
          </p:cNvPr>
          <p:cNvSpPr txBox="1"/>
          <p:nvPr/>
        </p:nvSpPr>
        <p:spPr>
          <a:xfrm>
            <a:off x="251520" y="3049798"/>
            <a:ext cx="8445624" cy="3255635"/>
          </a:xfrm>
          <a:prstGeom prst="rect">
            <a:avLst/>
          </a:prstGeom>
          <a:noFill/>
        </p:spPr>
        <p:txBody>
          <a:bodyPr wrap="square" rtlCol="0">
            <a:spAutoFit/>
          </a:bodyPr>
          <a:lstStyle/>
          <a:p>
            <a:pPr marL="457200">
              <a:lnSpc>
                <a:spcPct val="107000"/>
              </a:lnSpc>
            </a:pPr>
            <a:r>
              <a:rPr lang="es-CR" sz="1800" dirty="0">
                <a:solidFill>
                  <a:srgbClr val="000000"/>
                </a:solidFill>
                <a:effectLst/>
                <a:latin typeface="+mn-lt"/>
                <a:ea typeface="Calibri" panose="020F0502020204030204" pitchFamily="34" charset="0"/>
                <a:cs typeface="Times New Roman" panose="02020603050405020304" pitchFamily="18" charset="0"/>
              </a:rPr>
              <a:t> </a:t>
            </a:r>
            <a:endParaRPr lang="es-MX" sz="1800" dirty="0">
              <a:effectLst/>
              <a:latin typeface="+mn-lt"/>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startAt="8"/>
            </a:pPr>
            <a:r>
              <a:rPr lang="es-CR" sz="1800" dirty="0">
                <a:solidFill>
                  <a:srgbClr val="000000"/>
                </a:solidFill>
                <a:effectLst/>
                <a:highlight>
                  <a:srgbClr val="00FFFF"/>
                </a:highlight>
                <a:latin typeface="+mn-lt"/>
                <a:ea typeface="Calibri" panose="020F0502020204030204" pitchFamily="34" charset="0"/>
                <a:cs typeface="Times New Roman" panose="02020603050405020304" pitchFamily="18" charset="0"/>
              </a:rPr>
              <a:t>Nota:  Se agregan otras indicaciones con base en lo que la persona docente considere, así como los apoyos que la persona estudiante requiere.  A manera de ejemplo se podría anotar:  Esta estrategia es de carácter individual, se solicita presentar cada ejercicio y problema resuelto “a mano”, con tinta de color negro o azul y en el espacio asignado para ello.  </a:t>
            </a:r>
            <a:r>
              <a:rPr lang="es-CR" dirty="0">
                <a:solidFill>
                  <a:srgbClr val="000000"/>
                </a:solidFill>
                <a:effectLst/>
                <a:highlight>
                  <a:srgbClr val="00FFFF"/>
                </a:highlight>
                <a:latin typeface="+mn-lt"/>
                <a:ea typeface="Calibri" panose="020F0502020204030204" pitchFamily="34" charset="0"/>
                <a:cs typeface="Times New Roman" panose="02020603050405020304" pitchFamily="18" charset="0"/>
              </a:rPr>
              <a:t>Para facilitar los cálculos, utilice calculadora y en caso de necesitar realizar alguna figura, debe hacer uso de instrumentos geométricos. Tenga en cuenta que las figuras que se presentan no están construidas a escala, solo pretenden ilustrar la situación que se modela.   </a:t>
            </a:r>
            <a:endParaRPr lang="es-MX" dirty="0">
              <a:effectLst/>
              <a:latin typeface="+mn-lt"/>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CB753E68-2177-4D36-902C-153C1DDDC37B}"/>
              </a:ext>
            </a:extLst>
          </p:cNvPr>
          <p:cNvSpPr txBox="1"/>
          <p:nvPr/>
        </p:nvSpPr>
        <p:spPr>
          <a:xfrm>
            <a:off x="251520" y="1691519"/>
            <a:ext cx="8445624" cy="1339469"/>
          </a:xfrm>
          <a:prstGeom prst="rect">
            <a:avLst/>
          </a:prstGeom>
          <a:noFill/>
        </p:spPr>
        <p:txBody>
          <a:bodyPr wrap="square" rtlCol="0">
            <a:spAutoFit/>
          </a:bodyPr>
          <a:lstStyle/>
          <a:p>
            <a:pPr marL="342900" lvl="0" indent="-342900" algn="just">
              <a:lnSpc>
                <a:spcPct val="115000"/>
              </a:lnSpc>
              <a:buFont typeface="+mj-lt"/>
              <a:buAutoNum type="arabicPeriod" startAt="7"/>
            </a:pPr>
            <a:r>
              <a:rPr lang="es-CR" sz="1800" dirty="0">
                <a:solidFill>
                  <a:srgbClr val="000000"/>
                </a:solidFill>
                <a:effectLst/>
                <a:latin typeface="+mn-lt"/>
                <a:ea typeface="Calibri" panose="020F0502020204030204" pitchFamily="34" charset="0"/>
                <a:cs typeface="Times New Roman" panose="02020603050405020304" pitchFamily="18" charset="0"/>
              </a:rPr>
              <a:t>Antes de proceder a resolver lo que se solicita, primero consulte los indicadores y criterios que se desglosan en </a:t>
            </a:r>
            <a:r>
              <a:rPr lang="es-CR" sz="1800" b="1" dirty="0">
                <a:solidFill>
                  <a:srgbClr val="000000"/>
                </a:solidFill>
                <a:effectLst/>
                <a:latin typeface="+mn-lt"/>
                <a:ea typeface="Calibri" panose="020F0502020204030204" pitchFamily="34" charset="0"/>
                <a:cs typeface="Times New Roman" panose="02020603050405020304" pitchFamily="18" charset="0"/>
              </a:rPr>
              <a:t>los instrumentos de evaluación</a:t>
            </a:r>
            <a:r>
              <a:rPr lang="es-CR" sz="1800" dirty="0">
                <a:solidFill>
                  <a:srgbClr val="000000"/>
                </a:solidFill>
                <a:effectLst/>
                <a:latin typeface="+mn-lt"/>
                <a:ea typeface="Calibri" panose="020F0502020204030204" pitchFamily="34" charset="0"/>
                <a:cs typeface="Times New Roman" panose="02020603050405020304" pitchFamily="18" charset="0"/>
              </a:rPr>
              <a:t> presentes en la III Parte de este documento, con los cuales será calificada esta estrategia evaluativa.    </a:t>
            </a:r>
            <a:endParaRPr lang="es-MX"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9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B814299-F5F1-43D0-B305-3E711DED682A}"/>
              </a:ext>
            </a:extLst>
          </p:cNvPr>
          <p:cNvSpPr txBox="1"/>
          <p:nvPr/>
        </p:nvSpPr>
        <p:spPr>
          <a:xfrm>
            <a:off x="1259632" y="1484784"/>
            <a:ext cx="6012160" cy="3266985"/>
          </a:xfrm>
          <a:prstGeom prst="rect">
            <a:avLst/>
          </a:prstGeom>
          <a:noFill/>
        </p:spPr>
        <p:txBody>
          <a:bodyPr wrap="square">
            <a:spAutoFit/>
          </a:bodyPr>
          <a:lstStyle/>
          <a:p>
            <a:pPr lvl="0" algn="just">
              <a:lnSpc>
                <a:spcPct val="150000"/>
              </a:lnSpc>
              <a:spcBef>
                <a:spcPts val="1200"/>
              </a:spcBef>
              <a:spcAft>
                <a:spcPts val="800"/>
              </a:spcAft>
              <a:tabLst>
                <a:tab pos="180340" algn="l"/>
                <a:tab pos="270510" algn="l"/>
              </a:tabLst>
            </a:pPr>
            <a:r>
              <a:rPr lang="es-CR" sz="2000" b="1" dirty="0">
                <a:latin typeface="+mn-lt"/>
                <a:ea typeface="Calibri" panose="020F0502020204030204" pitchFamily="34" charset="0"/>
                <a:cs typeface="Times New Roman" panose="02020603050405020304" pitchFamily="18" charset="0"/>
              </a:rPr>
              <a:t>Nota</a:t>
            </a:r>
            <a:r>
              <a:rPr lang="es-CR" sz="2000" b="1" dirty="0">
                <a:effectLst/>
                <a:latin typeface="+mn-lt"/>
                <a:ea typeface="Calibri" panose="020F0502020204030204" pitchFamily="34" charset="0"/>
                <a:cs typeface="Times New Roman" panose="02020603050405020304" pitchFamily="18" charset="0"/>
              </a:rPr>
              <a:t>:  El vocabulario que se utilice en este instrumento, debe resultar de fácil comprensión para la persona estudiante y en concordancia con el que ha practicado durante el desarrollo de las GTA.  De igual forma, es importante que se le brinden los mismos apoyos educativos con los que ha estado familiarizado.</a:t>
            </a:r>
            <a:endParaRPr lang="es-MX" sz="2000" dirty="0">
              <a:effectLst/>
              <a:latin typeface="+mn-lt"/>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ACC124C1-0702-4321-96DD-7AE2A8804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1340768"/>
            <a:ext cx="2842525" cy="4437112"/>
          </a:xfrm>
          <a:prstGeom prst="rect">
            <a:avLst/>
          </a:prstGeom>
        </p:spPr>
      </p:pic>
    </p:spTree>
    <p:extLst>
      <p:ext uri="{BB962C8B-B14F-4D97-AF65-F5344CB8AC3E}">
        <p14:creationId xmlns:p14="http://schemas.microsoft.com/office/powerpoint/2010/main" val="1773118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753E68-2177-4D36-902C-153C1DDDC37B}"/>
              </a:ext>
            </a:extLst>
          </p:cNvPr>
          <p:cNvSpPr txBox="1"/>
          <p:nvPr/>
        </p:nvSpPr>
        <p:spPr>
          <a:xfrm>
            <a:off x="1164450" y="1340768"/>
            <a:ext cx="6815100" cy="3312368"/>
          </a:xfrm>
          <a:prstGeom prst="rect">
            <a:avLst/>
          </a:prstGeom>
          <a:noFill/>
        </p:spPr>
        <p:txBody>
          <a:bodyPr wrap="square" rtlCol="0">
            <a:spAutoFit/>
          </a:bodyPr>
          <a:lstStyle/>
          <a:p>
            <a:pPr algn="just">
              <a:lnSpc>
                <a:spcPct val="107000"/>
              </a:lnSpc>
              <a:spcAft>
                <a:spcPts val="800"/>
              </a:spcAft>
            </a:pPr>
            <a:r>
              <a:rPr lang="es-CR" sz="2400" b="1" dirty="0">
                <a:solidFill>
                  <a:srgbClr val="000000"/>
                </a:solidFill>
                <a:effectLst/>
                <a:latin typeface="+mn-lt"/>
                <a:ea typeface="Calibri" panose="020F0502020204030204" pitchFamily="34" charset="0"/>
                <a:cs typeface="Times New Roman" panose="02020603050405020304" pitchFamily="18" charset="0"/>
              </a:rPr>
              <a:t>Indicaciones específicas.  </a:t>
            </a:r>
            <a:r>
              <a:rPr lang="es-CR" sz="2400" dirty="0">
                <a:solidFill>
                  <a:srgbClr val="000000"/>
                </a:solidFill>
                <a:effectLst/>
                <a:latin typeface="+mn-lt"/>
                <a:ea typeface="Calibri" panose="020F0502020204030204" pitchFamily="34" charset="0"/>
                <a:cs typeface="Times New Roman" panose="02020603050405020304" pitchFamily="18" charset="0"/>
              </a:rPr>
              <a:t>Resuelva lo que se solicita en cada caso y por favor, </a:t>
            </a:r>
            <a:r>
              <a:rPr lang="es-CR" sz="2400" b="1" dirty="0">
                <a:solidFill>
                  <a:srgbClr val="000000"/>
                </a:solidFill>
                <a:effectLst/>
                <a:latin typeface="+mn-lt"/>
                <a:ea typeface="Calibri" panose="020F0502020204030204" pitchFamily="34" charset="0"/>
                <a:cs typeface="Times New Roman" panose="02020603050405020304" pitchFamily="18" charset="0"/>
              </a:rPr>
              <a:t>incluya los procedimientos utilizados</a:t>
            </a:r>
            <a:r>
              <a:rPr lang="es-CR" sz="2400" dirty="0">
                <a:solidFill>
                  <a:srgbClr val="000000"/>
                </a:solidFill>
                <a:effectLst/>
                <a:latin typeface="+mn-lt"/>
                <a:ea typeface="Calibri" panose="020F0502020204030204" pitchFamily="34" charset="0"/>
                <a:cs typeface="Times New Roman" panose="02020603050405020304" pitchFamily="18" charset="0"/>
              </a:rPr>
              <a:t> que justifican la solución de cada ejercicio y de cada problema, según corresponda.  Si no se evidencia el procedimiento que utilizó para resolver el ejercicio o el problema; no tendrá ningún puntaje. </a:t>
            </a:r>
            <a:endParaRPr lang="es-MX"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6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0BA05A-57ED-488D-BC5D-4FC0EFA80913}"/>
              </a:ext>
            </a:extLst>
          </p:cNvPr>
          <p:cNvSpPr txBox="1"/>
          <p:nvPr/>
        </p:nvSpPr>
        <p:spPr>
          <a:xfrm>
            <a:off x="683568" y="335767"/>
            <a:ext cx="3816424" cy="5355312"/>
          </a:xfrm>
          <a:prstGeom prst="rect">
            <a:avLst/>
          </a:prstGeom>
          <a:noFill/>
        </p:spPr>
        <p:txBody>
          <a:bodyPr wrap="square" rtlCol="0">
            <a:spAutoFit/>
          </a:bodyPr>
          <a:lstStyle/>
          <a:p>
            <a:pPr marL="342900" indent="-342900">
              <a:buAutoNum type="alphaUcPeriod"/>
            </a:pPr>
            <a:r>
              <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Resolución de Problemas (que se pueden visualizar como ejercicios)</a:t>
            </a: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r>
              <a:rPr lang="es-C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Ejercicio 1.</a:t>
            </a: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Ejercicio 2.</a:t>
            </a: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1"/>
            <a:r>
              <a:rPr lang="es-CR"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Ejercicio 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4" name="CuadroTexto 3">
            <a:extLst>
              <a:ext uri="{FF2B5EF4-FFF2-40B4-BE49-F238E27FC236}">
                <a16:creationId xmlns:a16="http://schemas.microsoft.com/office/drawing/2014/main" id="{EA4C2C27-18B0-4B86-B87E-64759EA546FF}"/>
              </a:ext>
            </a:extLst>
          </p:cNvPr>
          <p:cNvSpPr txBox="1"/>
          <p:nvPr/>
        </p:nvSpPr>
        <p:spPr>
          <a:xfrm>
            <a:off x="5076056" y="372600"/>
            <a:ext cx="3672408" cy="5355312"/>
          </a:xfrm>
          <a:prstGeom prst="rect">
            <a:avLst/>
          </a:prstGeom>
          <a:noFill/>
        </p:spPr>
        <p:txBody>
          <a:bodyPr wrap="square" rtlCol="0">
            <a:spAutoFit/>
          </a:bodyPr>
          <a:lstStyle/>
          <a:p>
            <a:pPr marL="342900" indent="-342900">
              <a:buAutoNum type="alphaUcPeriod" startAt="2"/>
            </a:pPr>
            <a:r>
              <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Resolución de Problemas de contexto matemático o de diferentes contextos.  </a:t>
            </a: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Problema 1.</a:t>
            </a: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Problema 2.</a:t>
            </a: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s-C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Problema</a:t>
            </a:r>
            <a:r>
              <a:rPr lang="es-C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334985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7C6379D-245C-458B-A0F6-C5F339FE3DDB}"/>
              </a:ext>
            </a:extLst>
          </p:cNvPr>
          <p:cNvGraphicFramePr/>
          <p:nvPr/>
        </p:nvGraphicFramePr>
        <p:xfrm>
          <a:off x="899592" y="404664"/>
          <a:ext cx="77048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C4ED8D3-1879-4269-8ED2-E5AE96A6ED2A}"/>
              </a:ext>
            </a:extLst>
          </p:cNvPr>
          <p:cNvSpPr txBox="1"/>
          <p:nvPr/>
        </p:nvSpPr>
        <p:spPr>
          <a:xfrm>
            <a:off x="3275856" y="1227478"/>
            <a:ext cx="5328592" cy="707886"/>
          </a:xfrm>
          <a:prstGeom prst="rect">
            <a:avLst/>
          </a:prstGeom>
          <a:solidFill>
            <a:schemeClr val="accent3">
              <a:lumMod val="95000"/>
            </a:schemeClr>
          </a:solidFill>
        </p:spPr>
        <p:txBody>
          <a:bodyPr wrap="square" rtlCol="0">
            <a:spAutoFit/>
          </a:bodyPr>
          <a:lstStyle/>
          <a:p>
            <a:pPr algn="just"/>
            <a:r>
              <a:rPr lang="es-MX" sz="2000" b="1" dirty="0"/>
              <a:t>Al trabajar la resolución de situaciones problema se proponen:</a:t>
            </a:r>
          </a:p>
        </p:txBody>
      </p:sp>
      <p:sp>
        <p:nvSpPr>
          <p:cNvPr id="9" name="CuadroTexto 8">
            <a:extLst>
              <a:ext uri="{FF2B5EF4-FFF2-40B4-BE49-F238E27FC236}">
                <a16:creationId xmlns:a16="http://schemas.microsoft.com/office/drawing/2014/main" id="{EFB9B80B-B08C-4AA9-9D83-94DA58448269}"/>
              </a:ext>
            </a:extLst>
          </p:cNvPr>
          <p:cNvSpPr txBox="1"/>
          <p:nvPr/>
        </p:nvSpPr>
        <p:spPr>
          <a:xfrm>
            <a:off x="3923928" y="2315703"/>
            <a:ext cx="4680520" cy="1015663"/>
          </a:xfrm>
          <a:prstGeom prst="rect">
            <a:avLst/>
          </a:prstGeom>
          <a:solidFill>
            <a:schemeClr val="accent3">
              <a:lumMod val="95000"/>
            </a:schemeClr>
          </a:solidFill>
        </p:spPr>
        <p:txBody>
          <a:bodyPr wrap="square" rtlCol="0">
            <a:spAutoFit/>
          </a:bodyPr>
          <a:lstStyle/>
          <a:p>
            <a:pPr algn="just"/>
            <a:r>
              <a:rPr lang="es-CR" sz="2000" dirty="0">
                <a:ea typeface="Arial Unicode MS"/>
              </a:rPr>
              <a:t>Dos escalas de desempeño para calificar los problemas que se pueden visualizar  como “</a:t>
            </a:r>
            <a:r>
              <a:rPr lang="es-CR" sz="2000" b="1" dirty="0">
                <a:ea typeface="Arial Unicode MS"/>
              </a:rPr>
              <a:t>Ejercicios”</a:t>
            </a:r>
            <a:endParaRPr lang="es-MX" sz="2000" b="1" dirty="0"/>
          </a:p>
        </p:txBody>
      </p:sp>
      <p:sp>
        <p:nvSpPr>
          <p:cNvPr id="11" name="CuadroTexto 10">
            <a:extLst>
              <a:ext uri="{FF2B5EF4-FFF2-40B4-BE49-F238E27FC236}">
                <a16:creationId xmlns:a16="http://schemas.microsoft.com/office/drawing/2014/main" id="{6F88F114-0904-45E6-8AD7-9E148DCD0E90}"/>
              </a:ext>
            </a:extLst>
          </p:cNvPr>
          <p:cNvSpPr txBox="1"/>
          <p:nvPr/>
        </p:nvSpPr>
        <p:spPr>
          <a:xfrm>
            <a:off x="3923928" y="4189221"/>
            <a:ext cx="468052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R" sz="2000" kern="1200" dirty="0">
                <a:solidFill>
                  <a:schemeClr val="tx1"/>
                </a:solidFill>
                <a:effectLst/>
                <a:latin typeface="Arial" panose="020B0604020202020204" pitchFamily="34" charset="0"/>
                <a:ea typeface="Arial Unicode MS"/>
              </a:rPr>
              <a:t>Otra escala de desempeño para </a:t>
            </a:r>
            <a:r>
              <a:rPr lang="es-CR" sz="2400" b="1" kern="1200" dirty="0">
                <a:solidFill>
                  <a:schemeClr val="tx1"/>
                </a:solidFill>
                <a:effectLst/>
                <a:latin typeface="Arial" panose="020B0604020202020204" pitchFamily="34" charset="0"/>
                <a:ea typeface="Arial Unicode MS"/>
              </a:rPr>
              <a:t>calificar los problemas </a:t>
            </a:r>
            <a:r>
              <a:rPr lang="es-CR" sz="2000" kern="1200" dirty="0">
                <a:solidFill>
                  <a:schemeClr val="tx1"/>
                </a:solidFill>
                <a:effectLst/>
                <a:latin typeface="Arial" panose="020B0604020202020204" pitchFamily="34" charset="0"/>
                <a:ea typeface="Arial Unicode MS"/>
              </a:rPr>
              <a:t>de contexto matemático y otros contextos. </a:t>
            </a:r>
            <a:endParaRPr lang="es-MX" sz="2000" b="1" dirty="0">
              <a:solidFill>
                <a:schemeClr val="tx1"/>
              </a:solidFill>
            </a:endParaRPr>
          </a:p>
        </p:txBody>
      </p:sp>
      <p:sp>
        <p:nvSpPr>
          <p:cNvPr id="4" name="Flecha: hacia abajo 3">
            <a:extLst>
              <a:ext uri="{FF2B5EF4-FFF2-40B4-BE49-F238E27FC236}">
                <a16:creationId xmlns:a16="http://schemas.microsoft.com/office/drawing/2014/main" id="{165734DD-B886-4F03-BB71-99887C20D78E}"/>
              </a:ext>
            </a:extLst>
          </p:cNvPr>
          <p:cNvSpPr/>
          <p:nvPr/>
        </p:nvSpPr>
        <p:spPr>
          <a:xfrm>
            <a:off x="7295474" y="1611244"/>
            <a:ext cx="1440160" cy="771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hacia abajo 5">
            <a:extLst>
              <a:ext uri="{FF2B5EF4-FFF2-40B4-BE49-F238E27FC236}">
                <a16:creationId xmlns:a16="http://schemas.microsoft.com/office/drawing/2014/main" id="{EAD061D4-ECCA-4DD1-9B31-E23083A8D756}"/>
              </a:ext>
            </a:extLst>
          </p:cNvPr>
          <p:cNvSpPr/>
          <p:nvPr/>
        </p:nvSpPr>
        <p:spPr>
          <a:xfrm>
            <a:off x="7164288" y="3373948"/>
            <a:ext cx="1440160" cy="771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ítulo 6">
            <a:extLst>
              <a:ext uri="{FF2B5EF4-FFF2-40B4-BE49-F238E27FC236}">
                <a16:creationId xmlns:a16="http://schemas.microsoft.com/office/drawing/2014/main" id="{C09FD5ED-CA42-47BB-BDE5-DFB5AA78B516}"/>
              </a:ext>
            </a:extLst>
          </p:cNvPr>
          <p:cNvSpPr>
            <a:spLocks noGrp="1"/>
          </p:cNvSpPr>
          <p:nvPr>
            <p:ph type="title"/>
          </p:nvPr>
        </p:nvSpPr>
        <p:spPr>
          <a:xfrm>
            <a:off x="637220" y="49975"/>
            <a:ext cx="8229600" cy="1143000"/>
          </a:xfrm>
        </p:spPr>
        <p:txBody>
          <a:bodyPr/>
          <a:lstStyle/>
          <a:p>
            <a:r>
              <a:rPr lang="es-MX" sz="3600" b="1" dirty="0">
                <a:effectLst>
                  <a:outerShdw blurRad="38100" dist="38100" dir="2700000" algn="tl">
                    <a:srgbClr val="000000">
                      <a:alpha val="43137"/>
                    </a:srgbClr>
                  </a:outerShdw>
                </a:effectLst>
              </a:rPr>
              <a:t>III Parte:  Instrumentos de medición</a:t>
            </a:r>
            <a:endParaRPr lang="es-MX" sz="3600" dirty="0"/>
          </a:p>
        </p:txBody>
      </p:sp>
    </p:spTree>
    <p:extLst>
      <p:ext uri="{BB962C8B-B14F-4D97-AF65-F5344CB8AC3E}">
        <p14:creationId xmlns:p14="http://schemas.microsoft.com/office/powerpoint/2010/main" val="1752544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9" grpId="0" animBg="1"/>
      <p:bldP spid="11"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1AEFEB9-6ED8-4C76-B72A-197508975AC0}"/>
              </a:ext>
            </a:extLst>
          </p:cNvPr>
          <p:cNvSpPr txBox="1"/>
          <p:nvPr/>
        </p:nvSpPr>
        <p:spPr>
          <a:xfrm>
            <a:off x="190744" y="980728"/>
            <a:ext cx="800219" cy="4680520"/>
          </a:xfrm>
          <a:prstGeom prst="rect">
            <a:avLst/>
          </a:prstGeom>
          <a:solidFill>
            <a:srgbClr val="92D050"/>
          </a:solidFill>
          <a:scene3d>
            <a:camera prst="perspectiveLeft"/>
            <a:lightRig rig="threePt" dir="t"/>
          </a:scene3d>
        </p:spPr>
        <p:txBody>
          <a:bodyPr vert="vert270" wrap="square" rtlCol="0">
            <a:spAutoFit/>
          </a:bodyPr>
          <a:lstStyle/>
          <a:p>
            <a:pPr algn="ctr"/>
            <a:r>
              <a:rPr lang="es-MX" sz="4000" dirty="0"/>
              <a:t>Instrumento N°1</a:t>
            </a:r>
          </a:p>
        </p:txBody>
      </p:sp>
      <p:pic>
        <p:nvPicPr>
          <p:cNvPr id="2" name="Imagen 1">
            <a:extLst>
              <a:ext uri="{FF2B5EF4-FFF2-40B4-BE49-F238E27FC236}">
                <a16:creationId xmlns:a16="http://schemas.microsoft.com/office/drawing/2014/main" id="{43FC8C8F-671A-41F3-9FB3-82B74F1A5F00}"/>
              </a:ext>
            </a:extLst>
          </p:cNvPr>
          <p:cNvPicPr>
            <a:picLocks noChangeAspect="1"/>
          </p:cNvPicPr>
          <p:nvPr/>
        </p:nvPicPr>
        <p:blipFill>
          <a:blip r:embed="rId3"/>
          <a:stretch>
            <a:fillRect/>
          </a:stretch>
        </p:blipFill>
        <p:spPr>
          <a:xfrm>
            <a:off x="899592" y="85725"/>
            <a:ext cx="8053664" cy="668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1AEFEB9-6ED8-4C76-B72A-197508975AC0}"/>
              </a:ext>
            </a:extLst>
          </p:cNvPr>
          <p:cNvSpPr txBox="1"/>
          <p:nvPr/>
        </p:nvSpPr>
        <p:spPr>
          <a:xfrm>
            <a:off x="171381" y="548680"/>
            <a:ext cx="800219" cy="4680520"/>
          </a:xfrm>
          <a:prstGeom prst="rect">
            <a:avLst/>
          </a:prstGeom>
          <a:solidFill>
            <a:srgbClr val="92D050"/>
          </a:solidFill>
        </p:spPr>
        <p:txBody>
          <a:bodyPr vert="vert270" wrap="square" rtlCol="0">
            <a:spAutoFit/>
          </a:bodyPr>
          <a:lstStyle/>
          <a:p>
            <a:pPr algn="ctr"/>
            <a:r>
              <a:rPr lang="es-MX" sz="4000" dirty="0"/>
              <a:t>Instrumento N°2</a:t>
            </a:r>
          </a:p>
        </p:txBody>
      </p:sp>
      <p:pic>
        <p:nvPicPr>
          <p:cNvPr id="2" name="Imagen 1">
            <a:extLst>
              <a:ext uri="{FF2B5EF4-FFF2-40B4-BE49-F238E27FC236}">
                <a16:creationId xmlns:a16="http://schemas.microsoft.com/office/drawing/2014/main" id="{E17BDDB9-0511-4F5B-A923-92B61923B424}"/>
              </a:ext>
            </a:extLst>
          </p:cNvPr>
          <p:cNvPicPr>
            <a:picLocks noChangeAspect="1"/>
          </p:cNvPicPr>
          <p:nvPr/>
        </p:nvPicPr>
        <p:blipFill>
          <a:blip r:embed="rId3"/>
          <a:stretch>
            <a:fillRect/>
          </a:stretch>
        </p:blipFill>
        <p:spPr>
          <a:xfrm>
            <a:off x="933381" y="157162"/>
            <a:ext cx="8210619" cy="654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738142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A1AEFEB9-6ED8-4C76-B72A-197508975AC0}"/>
              </a:ext>
            </a:extLst>
          </p:cNvPr>
          <p:cNvSpPr txBox="1"/>
          <p:nvPr/>
        </p:nvSpPr>
        <p:spPr>
          <a:xfrm>
            <a:off x="427474" y="476672"/>
            <a:ext cx="800219" cy="4680520"/>
          </a:xfrm>
          <a:prstGeom prst="rect">
            <a:avLst/>
          </a:prstGeom>
          <a:solidFill>
            <a:srgbClr val="92D050"/>
          </a:solidFill>
        </p:spPr>
        <p:txBody>
          <a:bodyPr vert="vert270" wrap="square" rtlCol="0">
            <a:spAutoFit/>
          </a:bodyPr>
          <a:lstStyle/>
          <a:p>
            <a:pPr algn="ctr"/>
            <a:r>
              <a:rPr lang="es-MX" sz="4000" dirty="0"/>
              <a:t>Instrumento N° 3</a:t>
            </a:r>
          </a:p>
        </p:txBody>
      </p:sp>
      <p:pic>
        <p:nvPicPr>
          <p:cNvPr id="2" name="Imagen 1">
            <a:extLst>
              <a:ext uri="{FF2B5EF4-FFF2-40B4-BE49-F238E27FC236}">
                <a16:creationId xmlns:a16="http://schemas.microsoft.com/office/drawing/2014/main" id="{80C613E7-FF20-4F7B-A394-8FBB5F9AE75C}"/>
              </a:ext>
            </a:extLst>
          </p:cNvPr>
          <p:cNvPicPr>
            <a:picLocks noChangeAspect="1"/>
          </p:cNvPicPr>
          <p:nvPr/>
        </p:nvPicPr>
        <p:blipFill>
          <a:blip r:embed="rId3"/>
          <a:stretch>
            <a:fillRect/>
          </a:stretch>
        </p:blipFill>
        <p:spPr>
          <a:xfrm>
            <a:off x="1227693" y="219075"/>
            <a:ext cx="7736795" cy="641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3412921"/>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AFFEA-48F0-4A7B-8CB6-5B93CE99E92B}"/>
              </a:ext>
            </a:extLst>
          </p:cNvPr>
          <p:cNvSpPr>
            <a:spLocks noGrp="1"/>
          </p:cNvSpPr>
          <p:nvPr>
            <p:ph type="title"/>
          </p:nvPr>
        </p:nvSpPr>
        <p:spPr>
          <a:xfrm>
            <a:off x="323528" y="260648"/>
            <a:ext cx="8229600" cy="1143000"/>
          </a:xfrm>
        </p:spPr>
        <p:txBody>
          <a:bodyPr/>
          <a:lstStyle/>
          <a:p>
            <a:r>
              <a:rPr lang="es-MX" dirty="0"/>
              <a:t>Propósito de la sesión</a:t>
            </a:r>
          </a:p>
        </p:txBody>
      </p:sp>
      <p:sp>
        <p:nvSpPr>
          <p:cNvPr id="3" name="CuadroTexto 2">
            <a:extLst>
              <a:ext uri="{FF2B5EF4-FFF2-40B4-BE49-F238E27FC236}">
                <a16:creationId xmlns:a16="http://schemas.microsoft.com/office/drawing/2014/main" id="{8776E8C6-2D91-43BB-917A-4476A521BC27}"/>
              </a:ext>
            </a:extLst>
          </p:cNvPr>
          <p:cNvSpPr txBox="1"/>
          <p:nvPr/>
        </p:nvSpPr>
        <p:spPr>
          <a:xfrm>
            <a:off x="539552" y="1387929"/>
            <a:ext cx="7560840" cy="1938992"/>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t>Brindar asesoría a las personas docentes que imparten matemática en los diferentes niveles del Tercer Ciclo y Educación Diversificada, en la definición de la estrategia evaluativa por aplicar en el II Periodo Lectivo 2020.</a:t>
            </a:r>
          </a:p>
        </p:txBody>
      </p:sp>
      <p:pic>
        <p:nvPicPr>
          <p:cNvPr id="5" name="Gráfico 4" descr="Cara sonriente sin relleno">
            <a:extLst>
              <a:ext uri="{FF2B5EF4-FFF2-40B4-BE49-F238E27FC236}">
                <a16:creationId xmlns:a16="http://schemas.microsoft.com/office/drawing/2014/main" id="{C2CA533B-3294-471D-890B-FFDBBAE8C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4248" y="4869160"/>
            <a:ext cx="1897360" cy="1897360"/>
          </a:xfrm>
          <a:prstGeom prst="rect">
            <a:avLst/>
          </a:prstGeom>
        </p:spPr>
      </p:pic>
      <p:sp>
        <p:nvSpPr>
          <p:cNvPr id="6" name="CuadroTexto 5">
            <a:extLst>
              <a:ext uri="{FF2B5EF4-FFF2-40B4-BE49-F238E27FC236}">
                <a16:creationId xmlns:a16="http://schemas.microsoft.com/office/drawing/2014/main" id="{8776E8C6-2D91-43BB-917A-4476A521BC27}"/>
              </a:ext>
            </a:extLst>
          </p:cNvPr>
          <p:cNvSpPr txBox="1"/>
          <p:nvPr/>
        </p:nvSpPr>
        <p:spPr>
          <a:xfrm>
            <a:off x="530585" y="3441680"/>
            <a:ext cx="7560840" cy="1569660"/>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t>Socializar una propuesta de instrumento de medición en concordancia con los lineamientos técnicos para la evaluación de los aprendizajes y el enfoque del Programa de Estudio de Matemáticas.</a:t>
            </a:r>
          </a:p>
        </p:txBody>
      </p:sp>
    </p:spTree>
    <p:extLst>
      <p:ext uri="{BB962C8B-B14F-4D97-AF65-F5344CB8AC3E}">
        <p14:creationId xmlns:p14="http://schemas.microsoft.com/office/powerpoint/2010/main" val="2227534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7CABF-E0C6-4CA4-8F66-C139DE0CE640}"/>
              </a:ext>
            </a:extLst>
          </p:cNvPr>
          <p:cNvSpPr>
            <a:spLocks noGrp="1"/>
          </p:cNvSpPr>
          <p:nvPr>
            <p:ph type="ctrTitle"/>
          </p:nvPr>
        </p:nvSpPr>
        <p:spPr/>
        <p:txBody>
          <a:bodyPr/>
          <a:lstStyle/>
          <a:p>
            <a:r>
              <a:rPr lang="es-MX" sz="3600" b="1" dirty="0">
                <a:effectLst>
                  <a:outerShdw blurRad="38100" dist="38100" dir="2700000" algn="tl">
                    <a:srgbClr val="000000">
                      <a:alpha val="43137"/>
                    </a:srgbClr>
                  </a:outerShdw>
                </a:effectLst>
              </a:rPr>
              <a:t>Algunos ejercicios y problemas para la reflexión</a:t>
            </a:r>
          </a:p>
        </p:txBody>
      </p:sp>
      <p:sp>
        <p:nvSpPr>
          <p:cNvPr id="3" name="Subtítulo 2">
            <a:extLst>
              <a:ext uri="{FF2B5EF4-FFF2-40B4-BE49-F238E27FC236}">
                <a16:creationId xmlns:a16="http://schemas.microsoft.com/office/drawing/2014/main" id="{23518561-D05B-4205-A75A-12F336BAAA40}"/>
              </a:ext>
            </a:extLst>
          </p:cNvPr>
          <p:cNvSpPr>
            <a:spLocks noGrp="1"/>
          </p:cNvSpPr>
          <p:nvPr>
            <p:ph type="subTitle" idx="1"/>
          </p:nvPr>
        </p:nvSpPr>
        <p:spPr/>
        <p:txBody>
          <a:bodyPr/>
          <a:lstStyle/>
          <a:p>
            <a:endParaRPr lang="es-MX" dirty="0"/>
          </a:p>
          <a:p>
            <a:r>
              <a:rPr lang="es-MX" dirty="0"/>
              <a:t>(Noveno y Décimo Año)</a:t>
            </a:r>
          </a:p>
        </p:txBody>
      </p:sp>
    </p:spTree>
    <p:extLst>
      <p:ext uri="{BB962C8B-B14F-4D97-AF65-F5344CB8AC3E}">
        <p14:creationId xmlns:p14="http://schemas.microsoft.com/office/powerpoint/2010/main" val="343705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04E4BB9-394B-48F4-A709-A7D86447E11C}"/>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l"/>
            <a:r>
              <a:rPr lang="es-CR" sz="2000" b="1" dirty="0">
                <a:effectLst/>
                <a:latin typeface="+mn-lt"/>
                <a:ea typeface="Calibri" panose="020F0502020204030204" pitchFamily="34" charset="0"/>
                <a:cs typeface="Times New Roman" panose="02020603050405020304" pitchFamily="18" charset="0"/>
              </a:rPr>
              <a:t>Ejercicio: </a:t>
            </a:r>
            <a:r>
              <a:rPr lang="es-CR" sz="2000" b="1" dirty="0">
                <a:solidFill>
                  <a:srgbClr val="000000"/>
                </a:solidFill>
                <a:effectLst/>
                <a:latin typeface="+mn-lt"/>
                <a:ea typeface="Calibri" panose="020F0502020204030204" pitchFamily="34" charset="0"/>
                <a:cs typeface="Times New Roman" panose="02020603050405020304" pitchFamily="18" charset="0"/>
              </a:rPr>
              <a:t>Determine, de dos formas diferentes, el perímetro del triángulo PAZ.  *</a:t>
            </a:r>
            <a:r>
              <a:rPr lang="es-CR" sz="2000" dirty="0">
                <a:solidFill>
                  <a:srgbClr val="000000"/>
                </a:solidFill>
                <a:effectLst/>
                <a:latin typeface="+mn-lt"/>
                <a:ea typeface="Calibri" panose="020F0502020204030204" pitchFamily="34" charset="0"/>
                <a:cs typeface="Times New Roman" panose="02020603050405020304" pitchFamily="18" charset="0"/>
              </a:rPr>
              <a:t>Nota: no se puede resolver midiendo con regla, ni estimando, ni por proporciones, ni haciendo el dibujo a escala.</a:t>
            </a:r>
            <a:br>
              <a:rPr lang="es-MX" sz="2000" dirty="0">
                <a:effectLst/>
                <a:latin typeface="+mn-lt"/>
                <a:ea typeface="Calibri" panose="020F0502020204030204" pitchFamily="34" charset="0"/>
                <a:cs typeface="Times New Roman" panose="02020603050405020304" pitchFamily="18" charset="0"/>
              </a:rPr>
            </a:br>
            <a:endParaRPr lang="es-MX" sz="2000" dirty="0">
              <a:latin typeface="+mn-lt"/>
            </a:endParaRPr>
          </a:p>
        </p:txBody>
      </p:sp>
      <p:sp>
        <p:nvSpPr>
          <p:cNvPr id="9" name="Marcador de contenido 8">
            <a:extLst>
              <a:ext uri="{FF2B5EF4-FFF2-40B4-BE49-F238E27FC236}">
                <a16:creationId xmlns:a16="http://schemas.microsoft.com/office/drawing/2014/main" id="{5EF2223B-40C1-4A6D-B0FD-FED779E5113A}"/>
              </a:ext>
            </a:extLst>
          </p:cNvPr>
          <p:cNvSpPr>
            <a:spLocks noGrp="1"/>
          </p:cNvSpPr>
          <p:nvPr>
            <p:ph sz="half" idx="1"/>
          </p:nvPr>
        </p:nvSpPr>
        <p:spPr/>
        <p:txBody>
          <a:bodyPr/>
          <a:lstStyle/>
          <a:p>
            <a:r>
              <a:rPr lang="es-CR" sz="2000" b="1" dirty="0">
                <a:solidFill>
                  <a:srgbClr val="000000"/>
                </a:solidFill>
                <a:cs typeface="Times New Roman" panose="02020603050405020304" pitchFamily="18" charset="0"/>
              </a:rPr>
              <a:t>Primera forma de resolverlo</a:t>
            </a:r>
            <a:endParaRPr lang="es-MX" sz="2000" b="1" dirty="0">
              <a:solidFill>
                <a:srgbClr val="000000"/>
              </a:solidFill>
              <a:cs typeface="Times New Roman" panose="02020603050405020304" pitchFamily="18" charset="0"/>
            </a:endParaRPr>
          </a:p>
          <a:p>
            <a:pPr marL="0" indent="0" algn="ctr">
              <a:buNone/>
            </a:pPr>
            <a:endParaRPr lang="es-MX" dirty="0"/>
          </a:p>
        </p:txBody>
      </p:sp>
      <p:sp>
        <p:nvSpPr>
          <p:cNvPr id="10" name="Marcador de contenido 9">
            <a:extLst>
              <a:ext uri="{FF2B5EF4-FFF2-40B4-BE49-F238E27FC236}">
                <a16:creationId xmlns:a16="http://schemas.microsoft.com/office/drawing/2014/main" id="{F1E99596-E8A7-4FD5-A276-2F8C7BB06905}"/>
              </a:ext>
            </a:extLst>
          </p:cNvPr>
          <p:cNvSpPr>
            <a:spLocks noGrp="1"/>
          </p:cNvSpPr>
          <p:nvPr>
            <p:ph sz="half" idx="2"/>
          </p:nvPr>
        </p:nvSpPr>
        <p:spPr>
          <a:xfrm>
            <a:off x="4648200" y="1567333"/>
            <a:ext cx="4038600" cy="4525963"/>
          </a:xfrm>
        </p:spPr>
        <p:txBody>
          <a:bodyPr/>
          <a:lstStyle/>
          <a:p>
            <a:r>
              <a:rPr lang="es-CR" sz="2000" b="1" dirty="0">
                <a:solidFill>
                  <a:srgbClr val="000000"/>
                </a:solidFill>
                <a:cs typeface="Times New Roman" panose="02020603050405020304" pitchFamily="18" charset="0"/>
              </a:rPr>
              <a:t>Segunda forma de resolverlo</a:t>
            </a:r>
            <a:endParaRPr lang="es-MX" sz="2000" b="1" dirty="0">
              <a:solidFill>
                <a:srgbClr val="000000"/>
              </a:solidFill>
              <a:cs typeface="Times New Roman" panose="02020603050405020304" pitchFamily="18" charset="0"/>
            </a:endParaRPr>
          </a:p>
          <a:p>
            <a:endParaRPr lang="es-MX" dirty="0"/>
          </a:p>
        </p:txBody>
      </p:sp>
      <p:sp>
        <p:nvSpPr>
          <p:cNvPr id="13" name="Rectangle 4">
            <a:extLst>
              <a:ext uri="{FF2B5EF4-FFF2-40B4-BE49-F238E27FC236}">
                <a16:creationId xmlns:a16="http://schemas.microsoft.com/office/drawing/2014/main" id="{8F12A7C6-5180-4B74-AEC9-688657B292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4" name="Objeto 13">
            <a:extLst>
              <a:ext uri="{FF2B5EF4-FFF2-40B4-BE49-F238E27FC236}">
                <a16:creationId xmlns:a16="http://schemas.microsoft.com/office/drawing/2014/main" id="{A9BA2827-9500-4E72-9209-BC17D1AD4165}"/>
              </a:ext>
            </a:extLst>
          </p:cNvPr>
          <p:cNvGraphicFramePr>
            <a:graphicFrameLocks noChangeAspect="1"/>
          </p:cNvGraphicFramePr>
          <p:nvPr>
            <p:extLst>
              <p:ext uri="{D42A27DB-BD31-4B8C-83A1-F6EECF244321}">
                <p14:modId xmlns:p14="http://schemas.microsoft.com/office/powerpoint/2010/main" val="2316501467"/>
              </p:ext>
            </p:extLst>
          </p:nvPr>
        </p:nvGraphicFramePr>
        <p:xfrm>
          <a:off x="755576" y="2132856"/>
          <a:ext cx="3271579" cy="3528392"/>
        </p:xfrm>
        <a:graphic>
          <a:graphicData uri="http://schemas.openxmlformats.org/presentationml/2006/ole">
            <mc:AlternateContent xmlns:mc="http://schemas.openxmlformats.org/markup-compatibility/2006">
              <mc:Choice xmlns:v="urn:schemas-microsoft-com:vml" Requires="v">
                <p:oleObj spid="_x0000_s6603" name="Imagen de mapa de bits" r:id="rId3" imgW="4361905" imgH="4734586" progId="Paint.Picture">
                  <p:embed/>
                </p:oleObj>
              </mc:Choice>
              <mc:Fallback>
                <p:oleObj name="Imagen de mapa de bits" r:id="rId3" imgW="4361905" imgH="473458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32856"/>
                        <a:ext cx="3271579" cy="3528392"/>
                      </a:xfrm>
                      <a:prstGeom prst="rect">
                        <a:avLst/>
                      </a:prstGeom>
                      <a:noFill/>
                      <a:ln w="25400">
                        <a:solidFill>
                          <a:schemeClr val="tx1"/>
                        </a:solidFill>
                      </a:ln>
                    </p:spPr>
                  </p:pic>
                </p:oleObj>
              </mc:Fallback>
            </mc:AlternateContent>
          </a:graphicData>
        </a:graphic>
      </p:graphicFrame>
      <p:sp>
        <p:nvSpPr>
          <p:cNvPr id="15" name="Rectangle 6">
            <a:extLst>
              <a:ext uri="{FF2B5EF4-FFF2-40B4-BE49-F238E27FC236}">
                <a16:creationId xmlns:a16="http://schemas.microsoft.com/office/drawing/2014/main" id="{6FE48FD6-F9C7-45A3-8C92-E37A41717886}"/>
              </a:ext>
            </a:extLst>
          </p:cNvPr>
          <p:cNvSpPr>
            <a:spLocks noChangeArrowheads="1"/>
          </p:cNvSpPr>
          <p:nvPr/>
        </p:nvSpPr>
        <p:spPr bwMode="auto">
          <a:xfrm>
            <a:off x="5940152"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6" name="Objeto 15">
            <a:extLst>
              <a:ext uri="{FF2B5EF4-FFF2-40B4-BE49-F238E27FC236}">
                <a16:creationId xmlns:a16="http://schemas.microsoft.com/office/drawing/2014/main" id="{7D44EA29-1EEA-4CC2-8F3E-F6CB8134AC0C}"/>
              </a:ext>
            </a:extLst>
          </p:cNvPr>
          <p:cNvGraphicFramePr>
            <a:graphicFrameLocks noChangeAspect="1"/>
          </p:cNvGraphicFramePr>
          <p:nvPr>
            <p:extLst>
              <p:ext uri="{D42A27DB-BD31-4B8C-83A1-F6EECF244321}">
                <p14:modId xmlns:p14="http://schemas.microsoft.com/office/powerpoint/2010/main" val="2062222524"/>
              </p:ext>
            </p:extLst>
          </p:nvPr>
        </p:nvGraphicFramePr>
        <p:xfrm>
          <a:off x="5113569" y="2060848"/>
          <a:ext cx="3274855" cy="3528392"/>
        </p:xfrm>
        <a:graphic>
          <a:graphicData uri="http://schemas.openxmlformats.org/presentationml/2006/ole">
            <mc:AlternateContent xmlns:mc="http://schemas.openxmlformats.org/markup-compatibility/2006">
              <mc:Choice xmlns:v="urn:schemas-microsoft-com:vml" Requires="v">
                <p:oleObj spid="_x0000_s6604" name="Imagen de mapa de bits" r:id="rId5" imgW="4361905" imgH="4734586" progId="Paint.Picture">
                  <p:embed/>
                </p:oleObj>
              </mc:Choice>
              <mc:Fallback>
                <p:oleObj name="Imagen de mapa de bits" r:id="rId5" imgW="4361905" imgH="473458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569" y="2060848"/>
                        <a:ext cx="3274855" cy="3528392"/>
                      </a:xfrm>
                      <a:prstGeom prst="rect">
                        <a:avLst/>
                      </a:prstGeom>
                      <a:noFill/>
                      <a:ln w="25400">
                        <a:solidFill>
                          <a:schemeClr val="tx1"/>
                        </a:solidFill>
                      </a:ln>
                    </p:spPr>
                  </p:pic>
                </p:oleObj>
              </mc:Fallback>
            </mc:AlternateContent>
          </a:graphicData>
        </a:graphic>
      </p:graphicFrame>
      <p:graphicFrame>
        <p:nvGraphicFramePr>
          <p:cNvPr id="19" name="Tabla 18">
            <a:extLst>
              <a:ext uri="{FF2B5EF4-FFF2-40B4-BE49-F238E27FC236}">
                <a16:creationId xmlns:a16="http://schemas.microsoft.com/office/drawing/2014/main" id="{56CD4768-88AD-4104-91BE-FBDC41B2A0BD}"/>
              </a:ext>
            </a:extLst>
          </p:cNvPr>
          <p:cNvGraphicFramePr>
            <a:graphicFrameLocks noGrp="1"/>
          </p:cNvGraphicFramePr>
          <p:nvPr>
            <p:extLst>
              <p:ext uri="{D42A27DB-BD31-4B8C-83A1-F6EECF244321}">
                <p14:modId xmlns:p14="http://schemas.microsoft.com/office/powerpoint/2010/main" val="1392998717"/>
              </p:ext>
            </p:extLst>
          </p:nvPr>
        </p:nvGraphicFramePr>
        <p:xfrm>
          <a:off x="611560" y="5940557"/>
          <a:ext cx="7776863" cy="508635"/>
        </p:xfrm>
        <a:graphic>
          <a:graphicData uri="http://schemas.openxmlformats.org/drawingml/2006/table">
            <a:tbl>
              <a:tblPr firstRow="1" firstCol="1" bandRow="1">
                <a:tableStyleId>{5C22544A-7EE6-4342-B048-85BDC9FD1C3A}</a:tableStyleId>
              </a:tblPr>
              <a:tblGrid>
                <a:gridCol w="7776863">
                  <a:extLst>
                    <a:ext uri="{9D8B030D-6E8A-4147-A177-3AD203B41FA5}">
                      <a16:colId xmlns:a16="http://schemas.microsoft.com/office/drawing/2014/main" val="3798454464"/>
                    </a:ext>
                  </a:extLst>
                </a:gridCol>
              </a:tblGrid>
              <a:tr h="357505">
                <a:tc>
                  <a:txBody>
                    <a:bodyPr/>
                    <a:lstStyle/>
                    <a:p>
                      <a:pPr>
                        <a:lnSpc>
                          <a:spcPct val="107000"/>
                        </a:lnSpc>
                        <a:spcAft>
                          <a:spcPts val="800"/>
                        </a:spcAft>
                      </a:pPr>
                      <a:r>
                        <a:rPr lang="es-CR" sz="1600" b="0" i="1" dirty="0">
                          <a:solidFill>
                            <a:schemeClr val="tx1"/>
                          </a:solidFill>
                          <a:effectLst/>
                        </a:rPr>
                        <a:t>Encontrar la distancia entre dos puntos en el plano cartesiano, aplicando el teorema de Pitágoras. (PEM, </a:t>
                      </a:r>
                      <a:r>
                        <a:rPr lang="es-MX" sz="1600" b="0" i="1" dirty="0">
                          <a:solidFill>
                            <a:schemeClr val="tx1"/>
                          </a:solidFill>
                          <a:effectLst/>
                        </a:rPr>
                        <a:t>Noveno Año.  Habilidad </a:t>
                      </a:r>
                      <a:r>
                        <a:rPr lang="es-CR" sz="1600" b="0" i="1" dirty="0">
                          <a:solidFill>
                            <a:schemeClr val="tx1"/>
                          </a:solidFill>
                          <a:effectLst/>
                        </a:rPr>
                        <a:t>2, p. 315)</a:t>
                      </a:r>
                      <a:endParaRPr lang="es-MX"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940032242"/>
                  </a:ext>
                </a:extLst>
              </a:tr>
            </a:tbl>
          </a:graphicData>
        </a:graphic>
      </p:graphicFrame>
    </p:spTree>
    <p:extLst>
      <p:ext uri="{BB962C8B-B14F-4D97-AF65-F5344CB8AC3E}">
        <p14:creationId xmlns:p14="http://schemas.microsoft.com/office/powerpoint/2010/main" val="32973819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9">
                                            <p:txEl>
                                              <p:pRg st="0" end="0"/>
                                            </p:txEl>
                                          </p:spTgt>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2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10">
                                            <p:txEl>
                                              <p:pRg st="0" end="0"/>
                                            </p:txEl>
                                          </p:spTgt>
                                        </p:tgtEl>
                                      </p:cBhvr>
                                    </p:animEffect>
                                  </p:childTnLst>
                                </p:cTn>
                              </p:par>
                            </p:childTnLst>
                          </p:cTn>
                        </p:par>
                        <p:par>
                          <p:cTn id="22" fill="hold">
                            <p:stCondLst>
                              <p:cond delay="5000"/>
                            </p:stCondLst>
                            <p:childTnLst>
                              <p:par>
                                <p:cTn id="23" presetID="3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000" fill="hold"/>
                                        <p:tgtEl>
                                          <p:spTgt spid="14"/>
                                        </p:tgtEl>
                                        <p:attrNameLst>
                                          <p:attrName>ppt_w</p:attrName>
                                        </p:attrNameLst>
                                      </p:cBhvr>
                                      <p:tavLst>
                                        <p:tav tm="0">
                                          <p:val>
                                            <p:fltVal val="0"/>
                                          </p:val>
                                        </p:tav>
                                        <p:tav tm="100000">
                                          <p:val>
                                            <p:strVal val="#ppt_w"/>
                                          </p:val>
                                        </p:tav>
                                      </p:tavLst>
                                    </p:anim>
                                    <p:anim calcmode="lin" valueType="num">
                                      <p:cBhvr>
                                        <p:cTn id="26" dur="2000" fill="hold"/>
                                        <p:tgtEl>
                                          <p:spTgt spid="14"/>
                                        </p:tgtEl>
                                        <p:attrNameLst>
                                          <p:attrName>ppt_h</p:attrName>
                                        </p:attrNameLst>
                                      </p:cBhvr>
                                      <p:tavLst>
                                        <p:tav tm="0">
                                          <p:val>
                                            <p:fltVal val="0"/>
                                          </p:val>
                                        </p:tav>
                                        <p:tav tm="100000">
                                          <p:val>
                                            <p:strVal val="#ppt_h"/>
                                          </p:val>
                                        </p:tav>
                                      </p:tavLst>
                                    </p:anim>
                                    <p:anim calcmode="lin" valueType="num">
                                      <p:cBhvr>
                                        <p:cTn id="27" dur="2000" fill="hold"/>
                                        <p:tgtEl>
                                          <p:spTgt spid="14"/>
                                        </p:tgtEl>
                                        <p:attrNameLst>
                                          <p:attrName>style.rotation</p:attrName>
                                        </p:attrNameLst>
                                      </p:cBhvr>
                                      <p:tavLst>
                                        <p:tav tm="0">
                                          <p:val>
                                            <p:fltVal val="90"/>
                                          </p:val>
                                        </p:tav>
                                        <p:tav tm="100000">
                                          <p:val>
                                            <p:fltVal val="0"/>
                                          </p:val>
                                        </p:tav>
                                      </p:tavLst>
                                    </p:anim>
                                    <p:animEffect transition="in" filter="fade">
                                      <p:cBhvr>
                                        <p:cTn id="28" dur="2000"/>
                                        <p:tgtEl>
                                          <p:spTgt spid="14"/>
                                        </p:tgtEl>
                                      </p:cBhvr>
                                    </p:animEffect>
                                  </p:childTnLst>
                                </p:cTn>
                              </p:par>
                            </p:childTnLst>
                          </p:cTn>
                        </p:par>
                        <p:par>
                          <p:cTn id="29" fill="hold">
                            <p:stCondLst>
                              <p:cond delay="7000"/>
                            </p:stCondLst>
                            <p:childTnLst>
                              <p:par>
                                <p:cTn id="30" presetID="3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000" fill="hold"/>
                                        <p:tgtEl>
                                          <p:spTgt spid="16"/>
                                        </p:tgtEl>
                                        <p:attrNameLst>
                                          <p:attrName>ppt_w</p:attrName>
                                        </p:attrNameLst>
                                      </p:cBhvr>
                                      <p:tavLst>
                                        <p:tav tm="0">
                                          <p:val>
                                            <p:fltVal val="0"/>
                                          </p:val>
                                        </p:tav>
                                        <p:tav tm="100000">
                                          <p:val>
                                            <p:strVal val="#ppt_w"/>
                                          </p:val>
                                        </p:tav>
                                      </p:tavLst>
                                    </p:anim>
                                    <p:anim calcmode="lin" valueType="num">
                                      <p:cBhvr>
                                        <p:cTn id="33" dur="2000" fill="hold"/>
                                        <p:tgtEl>
                                          <p:spTgt spid="16"/>
                                        </p:tgtEl>
                                        <p:attrNameLst>
                                          <p:attrName>ppt_h</p:attrName>
                                        </p:attrNameLst>
                                      </p:cBhvr>
                                      <p:tavLst>
                                        <p:tav tm="0">
                                          <p:val>
                                            <p:fltVal val="0"/>
                                          </p:val>
                                        </p:tav>
                                        <p:tav tm="100000">
                                          <p:val>
                                            <p:strVal val="#ppt_h"/>
                                          </p:val>
                                        </p:tav>
                                      </p:tavLst>
                                    </p:anim>
                                    <p:anim calcmode="lin" valueType="num">
                                      <p:cBhvr>
                                        <p:cTn id="34" dur="2000" fill="hold"/>
                                        <p:tgtEl>
                                          <p:spTgt spid="16"/>
                                        </p:tgtEl>
                                        <p:attrNameLst>
                                          <p:attrName>style.rotation</p:attrName>
                                        </p:attrNameLst>
                                      </p:cBhvr>
                                      <p:tavLst>
                                        <p:tav tm="0">
                                          <p:val>
                                            <p:fltVal val="90"/>
                                          </p:val>
                                        </p:tav>
                                        <p:tav tm="100000">
                                          <p:val>
                                            <p:fltVal val="0"/>
                                          </p:val>
                                        </p:tav>
                                      </p:tavLst>
                                    </p:anim>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911373350"/>
              </p:ext>
            </p:extLst>
          </p:nvPr>
        </p:nvGraphicFramePr>
        <p:xfrm>
          <a:off x="395536" y="404664"/>
          <a:ext cx="8568952" cy="5922600"/>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3485483610"/>
                    </a:ext>
                  </a:extLst>
                </a:gridCol>
              </a:tblGrid>
              <a:tr h="1152128">
                <a:tc>
                  <a:txBody>
                    <a:bodyPr/>
                    <a:lstStyle/>
                    <a:p>
                      <a:pPr algn="ctr"/>
                      <a:endParaRPr lang="es-MX" sz="1600" dirty="0"/>
                    </a:p>
                    <a:p>
                      <a:pPr algn="ctr"/>
                      <a:endParaRPr lang="es-MX" sz="1600" dirty="0"/>
                    </a:p>
                    <a:p>
                      <a:pPr algn="ctr"/>
                      <a:endParaRPr lang="es-MX" sz="1600" dirty="0"/>
                    </a:p>
                    <a:p>
                      <a:pPr algn="ctr"/>
                      <a:endParaRPr lang="es-MX" sz="1600" dirty="0"/>
                    </a:p>
                    <a:p>
                      <a:pPr algn="ctr"/>
                      <a:endParaRPr lang="es-MX" sz="1600" dirty="0"/>
                    </a:p>
                  </a:txBody>
                  <a:tcPr/>
                </a:tc>
                <a:extLst>
                  <a:ext uri="{0D108BD9-81ED-4DB2-BD59-A6C34878D82A}">
                    <a16:rowId xmlns:a16="http://schemas.microsoft.com/office/drawing/2014/main" val="4194653091"/>
                  </a:ext>
                </a:extLst>
              </a:tr>
              <a:tr h="899512">
                <a:tc>
                  <a:txBody>
                    <a:bodyPr/>
                    <a:lstStyle/>
                    <a:p>
                      <a:pPr marL="0" lvl="0" indent="0">
                        <a:buFont typeface="Arial" panose="020B0604020202020204" pitchFamily="34" charset="0"/>
                        <a:buNone/>
                      </a:pPr>
                      <a:endParaRPr lang="es-MX" dirty="0"/>
                    </a:p>
                  </a:txBody>
                  <a:tcPr/>
                </a:tc>
                <a:extLst>
                  <a:ext uri="{0D108BD9-81ED-4DB2-BD59-A6C34878D82A}">
                    <a16:rowId xmlns:a16="http://schemas.microsoft.com/office/drawing/2014/main" val="273314070"/>
                  </a:ext>
                </a:extLst>
              </a:tr>
              <a:tr h="1152128">
                <a:tc>
                  <a:txBody>
                    <a:bodyPr/>
                    <a:lstStyle/>
                    <a:p>
                      <a:pPr marL="2286000" lvl="5" indent="0">
                        <a:buFont typeface="+mj-lt"/>
                        <a:buNone/>
                      </a:pPr>
                      <a:endParaRPr lang="es-MX" sz="12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r h="2304256">
                <a:tc>
                  <a:txBody>
                    <a:bodyPr/>
                    <a:lstStyle/>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txBody>
                  <a:tcPr/>
                </a:tc>
                <a:extLst>
                  <a:ext uri="{0D108BD9-81ED-4DB2-BD59-A6C34878D82A}">
                    <a16:rowId xmlns:a16="http://schemas.microsoft.com/office/drawing/2014/main" val="756692486"/>
                  </a:ext>
                </a:extLst>
              </a:tr>
            </a:tbl>
          </a:graphicData>
        </a:graphic>
      </p:graphicFrame>
      <p:graphicFrame>
        <p:nvGraphicFramePr>
          <p:cNvPr id="16" name="Objeto 15">
            <a:extLst>
              <a:ext uri="{FF2B5EF4-FFF2-40B4-BE49-F238E27FC236}">
                <a16:creationId xmlns:a16="http://schemas.microsoft.com/office/drawing/2014/main" id="{E7D910F9-5EFA-4002-8F68-5236E7839B59}"/>
              </a:ext>
            </a:extLst>
          </p:cNvPr>
          <p:cNvGraphicFramePr>
            <a:graphicFrameLocks noChangeAspect="1"/>
          </p:cNvGraphicFramePr>
          <p:nvPr>
            <p:extLst>
              <p:ext uri="{D42A27DB-BD31-4B8C-83A1-F6EECF244321}">
                <p14:modId xmlns:p14="http://schemas.microsoft.com/office/powerpoint/2010/main" val="848325766"/>
              </p:ext>
            </p:extLst>
          </p:nvPr>
        </p:nvGraphicFramePr>
        <p:xfrm>
          <a:off x="539552" y="3257561"/>
          <a:ext cx="2069774" cy="2232248"/>
        </p:xfrm>
        <a:graphic>
          <a:graphicData uri="http://schemas.openxmlformats.org/presentationml/2006/ole">
            <mc:AlternateContent xmlns:mc="http://schemas.openxmlformats.org/markup-compatibility/2006">
              <mc:Choice xmlns:v="urn:schemas-microsoft-com:vml" Requires="v">
                <p:oleObj spid="_x0000_s10436" name="Imagen de mapa de bits" r:id="rId3" imgW="4361905" imgH="4734586" progId="Paint.Picture">
                  <p:embed/>
                </p:oleObj>
              </mc:Choice>
              <mc:Fallback>
                <p:oleObj name="Imagen de mapa de bits" r:id="rId3" imgW="4361905" imgH="4734586" progId="Paint.Picture">
                  <p:embed/>
                  <p:pic>
                    <p:nvPicPr>
                      <p:cNvPr id="16" name="Objeto 15">
                        <a:extLst>
                          <a:ext uri="{FF2B5EF4-FFF2-40B4-BE49-F238E27FC236}">
                            <a16:creationId xmlns:a16="http://schemas.microsoft.com/office/drawing/2014/main" id="{E7D910F9-5EFA-4002-8F68-5236E7839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57561"/>
                        <a:ext cx="2069774" cy="2232248"/>
                      </a:xfrm>
                      <a:prstGeom prst="rect">
                        <a:avLst/>
                      </a:prstGeom>
                      <a:noFill/>
                      <a:ln w="25400">
                        <a:solidFill>
                          <a:schemeClr val="tx1"/>
                        </a:solidFill>
                      </a:ln>
                    </p:spPr>
                  </p:pic>
                </p:oleObj>
              </mc:Fallback>
            </mc:AlternateContent>
          </a:graphicData>
        </a:graphic>
      </p:graphicFrame>
      <p:pic>
        <p:nvPicPr>
          <p:cNvPr id="18" name="Imagen 17">
            <a:extLst>
              <a:ext uri="{FF2B5EF4-FFF2-40B4-BE49-F238E27FC236}">
                <a16:creationId xmlns:a16="http://schemas.microsoft.com/office/drawing/2014/main" id="{7358F898-ADCF-4695-B1CB-B940C02E8880}"/>
              </a:ext>
            </a:extLst>
          </p:cNvPr>
          <p:cNvPicPr>
            <a:picLocks noChangeAspect="1"/>
          </p:cNvPicPr>
          <p:nvPr/>
        </p:nvPicPr>
        <p:blipFill>
          <a:blip r:embed="rId5"/>
          <a:stretch>
            <a:fillRect/>
          </a:stretch>
        </p:blipFill>
        <p:spPr>
          <a:xfrm>
            <a:off x="3222497" y="3997978"/>
            <a:ext cx="3456384" cy="751414"/>
          </a:xfrm>
          <a:prstGeom prst="rect">
            <a:avLst/>
          </a:prstGeom>
        </p:spPr>
      </p:pic>
      <p:pic>
        <p:nvPicPr>
          <p:cNvPr id="19" name="Imagen 18">
            <a:extLst>
              <a:ext uri="{FF2B5EF4-FFF2-40B4-BE49-F238E27FC236}">
                <a16:creationId xmlns:a16="http://schemas.microsoft.com/office/drawing/2014/main" id="{88B53E24-862A-403C-959C-A9EA5AFA682F}"/>
              </a:ext>
            </a:extLst>
          </p:cNvPr>
          <p:cNvPicPr>
            <a:picLocks noChangeAspect="1"/>
          </p:cNvPicPr>
          <p:nvPr/>
        </p:nvPicPr>
        <p:blipFill>
          <a:blip r:embed="rId6"/>
          <a:stretch>
            <a:fillRect/>
          </a:stretch>
        </p:blipFill>
        <p:spPr>
          <a:xfrm>
            <a:off x="3183213" y="4842207"/>
            <a:ext cx="3456385" cy="647602"/>
          </a:xfrm>
          <a:prstGeom prst="rect">
            <a:avLst/>
          </a:prstGeom>
        </p:spPr>
      </p:pic>
      <p:pic>
        <p:nvPicPr>
          <p:cNvPr id="20" name="Imagen 19">
            <a:extLst>
              <a:ext uri="{FF2B5EF4-FFF2-40B4-BE49-F238E27FC236}">
                <a16:creationId xmlns:a16="http://schemas.microsoft.com/office/drawing/2014/main" id="{09A83B84-40BB-4261-AA44-585A8174885D}"/>
              </a:ext>
            </a:extLst>
          </p:cNvPr>
          <p:cNvPicPr>
            <a:picLocks noChangeAspect="1"/>
          </p:cNvPicPr>
          <p:nvPr/>
        </p:nvPicPr>
        <p:blipFill>
          <a:blip r:embed="rId7"/>
          <a:stretch>
            <a:fillRect/>
          </a:stretch>
        </p:blipFill>
        <p:spPr>
          <a:xfrm>
            <a:off x="3217259" y="5621145"/>
            <a:ext cx="3429731" cy="729897"/>
          </a:xfrm>
          <a:prstGeom prst="rect">
            <a:avLst/>
          </a:prstGeom>
        </p:spPr>
      </p:pic>
      <p:sp>
        <p:nvSpPr>
          <p:cNvPr id="2" name="CuadroTexto 1"/>
          <p:cNvSpPr txBox="1"/>
          <p:nvPr/>
        </p:nvSpPr>
        <p:spPr>
          <a:xfrm>
            <a:off x="1691680" y="404664"/>
            <a:ext cx="5553700" cy="1354217"/>
          </a:xfrm>
          <a:prstGeom prst="rect">
            <a:avLst/>
          </a:prstGeom>
          <a:noFill/>
        </p:spPr>
        <p:txBody>
          <a:bodyPr wrap="none" rtlCol="0">
            <a:spAutoFit/>
          </a:bodyPr>
          <a:lstStyle/>
          <a:p>
            <a:pPr algn="ctr"/>
            <a:r>
              <a:rPr lang="es-CR" b="1" dirty="0">
                <a:solidFill>
                  <a:schemeClr val="lt1"/>
                </a:solidFill>
              </a:rPr>
              <a:t>¿Qué preguntan? ¿Qué ocupo?</a:t>
            </a:r>
            <a:endParaRPr lang="es-MX" b="1" dirty="0">
              <a:solidFill>
                <a:schemeClr val="lt1"/>
              </a:solidFill>
            </a:endParaRPr>
          </a:p>
          <a:p>
            <a:pPr lvl="0" algn="ctr"/>
            <a:r>
              <a:rPr lang="es-CR" b="1" dirty="0">
                <a:solidFill>
                  <a:schemeClr val="lt1"/>
                </a:solidFill>
              </a:rPr>
              <a:t>  </a:t>
            </a:r>
            <a:r>
              <a:rPr lang="es-CR" sz="2800" b="1" dirty="0">
                <a:solidFill>
                  <a:schemeClr val="accent1">
                    <a:lumMod val="20000"/>
                    <a:lumOff val="80000"/>
                  </a:schemeClr>
                </a:solidFill>
              </a:rPr>
              <a:t>El perímetro del triángulo PAZ.</a:t>
            </a:r>
            <a:endParaRPr lang="es-MX" sz="2800" b="1" dirty="0">
              <a:solidFill>
                <a:schemeClr val="accent1">
                  <a:lumMod val="20000"/>
                  <a:lumOff val="80000"/>
                </a:schemeClr>
              </a:solidFill>
            </a:endParaRPr>
          </a:p>
          <a:p>
            <a:pPr algn="ctr"/>
            <a:r>
              <a:rPr lang="es-CR" b="1" dirty="0">
                <a:solidFill>
                  <a:schemeClr val="lt1"/>
                </a:solidFill>
              </a:rPr>
              <a:t> Perímetro  = p + a + z</a:t>
            </a:r>
            <a:endParaRPr lang="es-MX" b="1" dirty="0">
              <a:solidFill>
                <a:schemeClr val="lt1"/>
              </a:solidFill>
            </a:endParaRPr>
          </a:p>
          <a:p>
            <a:pPr algn="ctr"/>
            <a:r>
              <a:rPr lang="es-CR" b="1" dirty="0">
                <a:solidFill>
                  <a:schemeClr val="lt1"/>
                </a:solidFill>
              </a:rPr>
              <a:t>¿Cómo puedo obtener esas longitudes?</a:t>
            </a:r>
            <a:endParaRPr lang="es-CR" dirty="0"/>
          </a:p>
        </p:txBody>
      </p:sp>
      <p:sp>
        <p:nvSpPr>
          <p:cNvPr id="3" name="CuadroTexto 2"/>
          <p:cNvSpPr txBox="1"/>
          <p:nvPr/>
        </p:nvSpPr>
        <p:spPr>
          <a:xfrm>
            <a:off x="395536" y="1758881"/>
            <a:ext cx="8568952" cy="923330"/>
          </a:xfrm>
          <a:prstGeom prst="rect">
            <a:avLst/>
          </a:prstGeom>
          <a:noFill/>
        </p:spPr>
        <p:txBody>
          <a:bodyPr wrap="square" rtlCol="0">
            <a:spAutoFit/>
          </a:bodyPr>
          <a:lstStyle/>
          <a:p>
            <a:pPr marL="400050" lvl="0" indent="-400050">
              <a:buFont typeface="+mj-lt"/>
              <a:buAutoNum type="romanUcPeriod"/>
            </a:pPr>
            <a:r>
              <a:rPr lang="es-CR" dirty="0">
                <a:solidFill>
                  <a:schemeClr val="dk1"/>
                </a:solidFill>
              </a:rPr>
              <a:t>Se ve un triángulo, los ejes coordenados, los vértices y las longitudes que ocupa. </a:t>
            </a:r>
            <a:r>
              <a:rPr lang="es-CR" b="1" dirty="0"/>
              <a:t>Establece como estrategia</a:t>
            </a:r>
            <a:r>
              <a:rPr lang="es-CR" dirty="0">
                <a:solidFill>
                  <a:schemeClr val="dk1"/>
                </a:solidFill>
              </a:rPr>
              <a:t>: </a:t>
            </a:r>
            <a:r>
              <a:rPr lang="es-CR" b="1" dirty="0">
                <a:solidFill>
                  <a:schemeClr val="dk1"/>
                </a:solidFill>
              </a:rPr>
              <a:t>calcular las distancias entre vértices. </a:t>
            </a:r>
            <a:endParaRPr lang="es-CR" dirty="0">
              <a:solidFill>
                <a:schemeClr val="dk1"/>
              </a:solidFill>
            </a:endParaRPr>
          </a:p>
          <a:p>
            <a:pPr lvl="0"/>
            <a:endParaRPr lang="es-CR" dirty="0"/>
          </a:p>
        </p:txBody>
      </p:sp>
      <p:sp>
        <p:nvSpPr>
          <p:cNvPr id="4" name="CuadroTexto 3"/>
          <p:cNvSpPr txBox="1"/>
          <p:nvPr/>
        </p:nvSpPr>
        <p:spPr>
          <a:xfrm>
            <a:off x="395536" y="2627300"/>
            <a:ext cx="8352928" cy="1200329"/>
          </a:xfrm>
          <a:prstGeom prst="rect">
            <a:avLst/>
          </a:prstGeom>
          <a:noFill/>
        </p:spPr>
        <p:txBody>
          <a:bodyPr wrap="square" rtlCol="0">
            <a:spAutoFit/>
          </a:bodyPr>
          <a:lstStyle/>
          <a:p>
            <a:pPr marL="2686050" lvl="5" indent="-400050">
              <a:buFont typeface="+mj-lt"/>
              <a:buAutoNum type="romanUcPeriod" startAt="2"/>
            </a:pPr>
            <a:r>
              <a:rPr lang="es-CR" dirty="0">
                <a:solidFill>
                  <a:schemeClr val="dk1"/>
                </a:solidFill>
              </a:rPr>
              <a:t>Determina las coordenadas de los puntos A, P y Z</a:t>
            </a:r>
            <a:endParaRPr lang="es-MX" sz="1200" dirty="0">
              <a:solidFill>
                <a:schemeClr val="dk1"/>
              </a:solidFill>
            </a:endParaRPr>
          </a:p>
          <a:p>
            <a:pPr lvl="6"/>
            <a:r>
              <a:rPr lang="es-CR" dirty="0">
                <a:solidFill>
                  <a:schemeClr val="dk1"/>
                </a:solidFill>
              </a:rPr>
              <a:t> A (-4,3), P (-1,7) y  Z(3,4)</a:t>
            </a:r>
          </a:p>
          <a:p>
            <a:pPr marL="2686050" lvl="5" indent="-400050">
              <a:buFont typeface="+mj-lt"/>
              <a:buAutoNum type="romanUcPeriod" startAt="2"/>
            </a:pPr>
            <a:r>
              <a:rPr lang="es-CR" dirty="0">
                <a:solidFill>
                  <a:schemeClr val="dk1"/>
                </a:solidFill>
              </a:rPr>
              <a:t>Determina las d(A,P) ; d(A,Z); d(P,Z), aplicando la fórmula de distancia entre dos puntos.</a:t>
            </a:r>
            <a:endParaRPr lang="es-CR" dirty="0"/>
          </a:p>
        </p:txBody>
      </p:sp>
    </p:spTree>
    <p:extLst>
      <p:ext uri="{BB962C8B-B14F-4D97-AF65-F5344CB8AC3E}">
        <p14:creationId xmlns:p14="http://schemas.microsoft.com/office/powerpoint/2010/main" val="30185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par>
                                <p:cTn id="16" presetID="26"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000" fill="hold"/>
                                        <p:tgtEl>
                                          <p:spTgt spid="3"/>
                                        </p:tgtEl>
                                        <p:attrNameLst>
                                          <p:attrName>ppt_w</p:attrName>
                                        </p:attrNameLst>
                                      </p:cBhvr>
                                      <p:tavLst>
                                        <p:tav tm="0">
                                          <p:val>
                                            <p:fltVal val="0"/>
                                          </p:val>
                                        </p:tav>
                                        <p:tav tm="100000">
                                          <p:val>
                                            <p:strVal val="#ppt_w"/>
                                          </p:val>
                                        </p:tav>
                                      </p:tavLst>
                                    </p:anim>
                                    <p:anim calcmode="lin" valueType="num">
                                      <p:cBhvr>
                                        <p:cTn id="37" dur="2000" fill="hold"/>
                                        <p:tgtEl>
                                          <p:spTgt spid="3"/>
                                        </p:tgtEl>
                                        <p:attrNameLst>
                                          <p:attrName>ppt_h</p:attrName>
                                        </p:attrNameLst>
                                      </p:cBhvr>
                                      <p:tavLst>
                                        <p:tav tm="0">
                                          <p:val>
                                            <p:fltVal val="0"/>
                                          </p:val>
                                        </p:tav>
                                        <p:tav tm="100000">
                                          <p:val>
                                            <p:strVal val="#ppt_h"/>
                                          </p:val>
                                        </p:tav>
                                      </p:tavLst>
                                    </p:anim>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500" fill="hold"/>
                                        <p:tgtEl>
                                          <p:spTgt spid="18"/>
                                        </p:tgtEl>
                                        <p:attrNameLst>
                                          <p:attrName>ppt_x</p:attrName>
                                        </p:attrNameLst>
                                      </p:cBhvr>
                                      <p:tavLst>
                                        <p:tav tm="0">
                                          <p:val>
                                            <p:strVal val="1+#ppt_w/2"/>
                                          </p:val>
                                        </p:tav>
                                        <p:tav tm="100000">
                                          <p:val>
                                            <p:strVal val="#ppt_x"/>
                                          </p:val>
                                        </p:tav>
                                      </p:tavLst>
                                    </p:anim>
                                    <p:anim calcmode="lin" valueType="num">
                                      <p:cBhvr additive="base">
                                        <p:cTn id="51" dur="1500" fill="hold"/>
                                        <p:tgtEl>
                                          <p:spTgt spid="1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1500" fill="hold"/>
                                        <p:tgtEl>
                                          <p:spTgt spid="19"/>
                                        </p:tgtEl>
                                        <p:attrNameLst>
                                          <p:attrName>ppt_x</p:attrName>
                                        </p:attrNameLst>
                                      </p:cBhvr>
                                      <p:tavLst>
                                        <p:tav tm="0">
                                          <p:val>
                                            <p:strVal val="1+#ppt_w/2"/>
                                          </p:val>
                                        </p:tav>
                                        <p:tav tm="100000">
                                          <p:val>
                                            <p:strVal val="#ppt_x"/>
                                          </p:val>
                                        </p:tav>
                                      </p:tavLst>
                                    </p:anim>
                                    <p:anim calcmode="lin" valueType="num">
                                      <p:cBhvr additive="base">
                                        <p:cTn id="55" dur="1500" fill="hold"/>
                                        <p:tgtEl>
                                          <p:spTgt spid="1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1500" fill="hold"/>
                                        <p:tgtEl>
                                          <p:spTgt spid="20"/>
                                        </p:tgtEl>
                                        <p:attrNameLst>
                                          <p:attrName>ppt_x</p:attrName>
                                        </p:attrNameLst>
                                      </p:cBhvr>
                                      <p:tavLst>
                                        <p:tav tm="0">
                                          <p:val>
                                            <p:strVal val="1+#ppt_w/2"/>
                                          </p:val>
                                        </p:tav>
                                        <p:tav tm="100000">
                                          <p:val>
                                            <p:strVal val="#ppt_x"/>
                                          </p:val>
                                        </p:tav>
                                      </p:tavLst>
                                    </p:anim>
                                    <p:anim calcmode="lin" valueType="num">
                                      <p:cBhvr additive="base">
                                        <p:cTn id="59"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755856523"/>
              </p:ext>
            </p:extLst>
          </p:nvPr>
        </p:nvGraphicFramePr>
        <p:xfrm>
          <a:off x="395536" y="404664"/>
          <a:ext cx="8568952" cy="6108144"/>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3485483610"/>
                    </a:ext>
                  </a:extLst>
                </a:gridCol>
              </a:tblGrid>
              <a:tr h="1152128">
                <a:tc>
                  <a:txBody>
                    <a:bodyPr/>
                    <a:lstStyle/>
                    <a:p>
                      <a:pPr algn="ctr"/>
                      <a:r>
                        <a:rPr lang="es-CR" sz="1600" b="1" kern="1200" dirty="0">
                          <a:solidFill>
                            <a:schemeClr val="lt1"/>
                          </a:solidFill>
                          <a:effectLst/>
                          <a:latin typeface="+mn-lt"/>
                          <a:ea typeface="+mn-ea"/>
                          <a:cs typeface="+mn-cs"/>
                        </a:rPr>
                        <a:t>¿Qué preguntan? ¿Qué ocupo?</a:t>
                      </a:r>
                      <a:endParaRPr lang="es-MX" sz="1600" b="1" kern="1200" dirty="0">
                        <a:solidFill>
                          <a:schemeClr val="lt1"/>
                        </a:solidFill>
                        <a:effectLst/>
                        <a:latin typeface="+mn-lt"/>
                        <a:ea typeface="+mn-ea"/>
                        <a:cs typeface="+mn-cs"/>
                      </a:endParaRPr>
                    </a:p>
                    <a:p>
                      <a:pPr lvl="0" algn="ctr"/>
                      <a:r>
                        <a:rPr lang="es-CR" sz="1600" b="1" kern="1200" dirty="0">
                          <a:solidFill>
                            <a:schemeClr val="lt1"/>
                          </a:solidFill>
                          <a:effectLst/>
                          <a:latin typeface="+mn-lt"/>
                          <a:ea typeface="+mn-ea"/>
                          <a:cs typeface="+mn-cs"/>
                        </a:rPr>
                        <a:t>  </a:t>
                      </a:r>
                      <a:r>
                        <a:rPr lang="es-CR" sz="2400" b="1" kern="1200" dirty="0">
                          <a:solidFill>
                            <a:schemeClr val="accent1">
                              <a:lumMod val="20000"/>
                              <a:lumOff val="80000"/>
                            </a:schemeClr>
                          </a:solidFill>
                          <a:effectLst/>
                          <a:latin typeface="+mn-lt"/>
                          <a:ea typeface="+mn-ea"/>
                          <a:cs typeface="+mn-cs"/>
                        </a:rPr>
                        <a:t>El perímetro del triángulo PAZ.</a:t>
                      </a:r>
                      <a:endParaRPr lang="es-MX" sz="2400" b="1" kern="1200" dirty="0">
                        <a:solidFill>
                          <a:schemeClr val="accent1">
                            <a:lumMod val="20000"/>
                            <a:lumOff val="80000"/>
                          </a:schemeClr>
                        </a:solidFill>
                        <a:effectLst/>
                        <a:latin typeface="+mn-lt"/>
                        <a:ea typeface="+mn-ea"/>
                        <a:cs typeface="+mn-cs"/>
                      </a:endParaRPr>
                    </a:p>
                    <a:p>
                      <a:pPr algn="ctr"/>
                      <a:r>
                        <a:rPr lang="es-CR" sz="1600" b="1" kern="1200" dirty="0">
                          <a:solidFill>
                            <a:schemeClr val="lt1"/>
                          </a:solidFill>
                          <a:effectLst/>
                          <a:latin typeface="+mn-lt"/>
                          <a:ea typeface="+mn-ea"/>
                          <a:cs typeface="+mn-cs"/>
                        </a:rPr>
                        <a:t> Perímetro  = p + a + z</a:t>
                      </a:r>
                      <a:endParaRPr lang="es-MX" sz="1600" b="1" kern="1200" dirty="0">
                        <a:solidFill>
                          <a:schemeClr val="lt1"/>
                        </a:solidFill>
                        <a:effectLst/>
                        <a:latin typeface="+mn-lt"/>
                        <a:ea typeface="+mn-ea"/>
                        <a:cs typeface="+mn-cs"/>
                      </a:endParaRPr>
                    </a:p>
                    <a:p>
                      <a:pPr algn="ctr"/>
                      <a:r>
                        <a:rPr lang="es-CR" sz="1600" b="1" kern="1200" dirty="0">
                          <a:solidFill>
                            <a:schemeClr val="lt1"/>
                          </a:solidFill>
                          <a:effectLst/>
                          <a:latin typeface="+mn-lt"/>
                          <a:ea typeface="+mn-ea"/>
                          <a:cs typeface="+mn-cs"/>
                        </a:rPr>
                        <a:t>¿Cómo puedo obtener esas longitudes?</a:t>
                      </a:r>
                      <a:endParaRPr lang="es-MX" sz="1600" dirty="0"/>
                    </a:p>
                  </a:txBody>
                  <a:tcPr/>
                </a:tc>
                <a:extLst>
                  <a:ext uri="{0D108BD9-81ED-4DB2-BD59-A6C34878D82A}">
                    <a16:rowId xmlns:a16="http://schemas.microsoft.com/office/drawing/2014/main" val="4194653091"/>
                  </a:ext>
                </a:extLst>
              </a:tr>
              <a:tr h="1152128">
                <a:tc>
                  <a:txBody>
                    <a:bodyPr/>
                    <a:lstStyle/>
                    <a:p>
                      <a:pPr marL="2686050" lvl="5" indent="-400050">
                        <a:buFont typeface="+mj-lt"/>
                        <a:buAutoNum type="romanUcPeriod" startAt="4"/>
                      </a:pPr>
                      <a:r>
                        <a:rPr lang="es-MX" sz="1800" kern="1200" dirty="0">
                          <a:solidFill>
                            <a:schemeClr val="dk1"/>
                          </a:solidFill>
                          <a:effectLst/>
                          <a:latin typeface="+mn-lt"/>
                          <a:ea typeface="+mn-ea"/>
                          <a:cs typeface="+mn-cs"/>
                        </a:rPr>
                        <a:t>Calcula el perímetro:  P = d(A,P) + d(A,Z) + d(P,Z)</a:t>
                      </a:r>
                    </a:p>
                    <a:p>
                      <a:pPr marL="2286000" lvl="5" indent="0">
                        <a:buFont typeface="Arial" panose="020B0604020202020204" pitchFamily="34" charset="0"/>
                        <a:buNone/>
                      </a:pPr>
                      <a:endParaRPr lang="es-MX" sz="1800" kern="1200" dirty="0">
                        <a:solidFill>
                          <a:schemeClr val="dk1"/>
                        </a:solidFill>
                        <a:effectLst/>
                        <a:latin typeface="+mn-lt"/>
                        <a:ea typeface="+mn-ea"/>
                        <a:cs typeface="+mn-cs"/>
                      </a:endParaRPr>
                    </a:p>
                    <a:p>
                      <a:endParaRPr lang="es-MX" dirty="0"/>
                    </a:p>
                    <a:p>
                      <a:endParaRPr lang="es-MX" dirty="0"/>
                    </a:p>
                    <a:p>
                      <a:endParaRPr lang="es-MX" dirty="0"/>
                    </a:p>
                  </a:txBody>
                  <a:tcPr/>
                </a:tc>
                <a:extLst>
                  <a:ext uri="{0D108BD9-81ED-4DB2-BD59-A6C34878D82A}">
                    <a16:rowId xmlns:a16="http://schemas.microsoft.com/office/drawing/2014/main" val="273314070"/>
                  </a:ext>
                </a:extLst>
              </a:tr>
              <a:tr h="1152128">
                <a:tc>
                  <a:txBody>
                    <a:bodyPr/>
                    <a:lstStyle/>
                    <a:p>
                      <a:pPr marL="2686050" lvl="5" indent="-400050">
                        <a:buFont typeface="+mj-lt"/>
                        <a:buAutoNum type="romanUcPeriod" startAt="5"/>
                      </a:pPr>
                      <a:r>
                        <a:rPr lang="es-MX" sz="1800" kern="1200" dirty="0">
                          <a:solidFill>
                            <a:schemeClr val="dk1"/>
                          </a:solidFill>
                          <a:effectLst/>
                          <a:latin typeface="+mn-lt"/>
                          <a:ea typeface="+mn-ea"/>
                          <a:cs typeface="+mn-cs"/>
                        </a:rPr>
                        <a:t>Da la respuesta:</a:t>
                      </a:r>
                    </a:p>
                    <a:p>
                      <a:pPr marL="2686050" lvl="5" indent="-400050">
                        <a:buFont typeface="Arial" panose="020B0604020202020204" pitchFamily="34" charset="0"/>
                        <a:buChar char="•"/>
                      </a:pPr>
                      <a:endParaRPr lang="es-MX" sz="1800" kern="1200" dirty="0">
                        <a:solidFill>
                          <a:schemeClr val="dk1"/>
                        </a:solidFill>
                        <a:effectLst/>
                        <a:latin typeface="+mn-lt"/>
                        <a:ea typeface="+mn-ea"/>
                        <a:cs typeface="+mn-cs"/>
                      </a:endParaRPr>
                    </a:p>
                    <a:p>
                      <a:pPr marL="3143250" lvl="6" indent="-400050">
                        <a:buFont typeface="Arial" panose="020B0604020202020204" pitchFamily="34" charset="0"/>
                        <a:buChar char="•"/>
                      </a:pP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r h="2304256">
                <a:tc>
                  <a:txBody>
                    <a:bodyPr/>
                    <a:lstStyle/>
                    <a:p>
                      <a:pPr marL="2743200" lvl="6" indent="0">
                        <a:buFont typeface="Arial" panose="020B0604020202020204" pitchFamily="34" charset="0"/>
                        <a:buNone/>
                      </a:pPr>
                      <a:r>
                        <a:rPr lang="es-MX" dirty="0"/>
                        <a:t>O bien,</a:t>
                      </a:r>
                    </a:p>
                  </a:txBody>
                  <a:tcPr/>
                </a:tc>
                <a:extLst>
                  <a:ext uri="{0D108BD9-81ED-4DB2-BD59-A6C34878D82A}">
                    <a16:rowId xmlns:a16="http://schemas.microsoft.com/office/drawing/2014/main" val="756692486"/>
                  </a:ext>
                </a:extLst>
              </a:tr>
            </a:tbl>
          </a:graphicData>
        </a:graphic>
      </p:graphicFrame>
      <p:graphicFrame>
        <p:nvGraphicFramePr>
          <p:cNvPr id="16" name="Objeto 15">
            <a:extLst>
              <a:ext uri="{FF2B5EF4-FFF2-40B4-BE49-F238E27FC236}">
                <a16:creationId xmlns:a16="http://schemas.microsoft.com/office/drawing/2014/main" id="{E7D910F9-5EFA-4002-8F68-5236E7839B59}"/>
              </a:ext>
            </a:extLst>
          </p:cNvPr>
          <p:cNvGraphicFramePr>
            <a:graphicFrameLocks noChangeAspect="1"/>
          </p:cNvGraphicFramePr>
          <p:nvPr/>
        </p:nvGraphicFramePr>
        <p:xfrm>
          <a:off x="539552" y="2492896"/>
          <a:ext cx="2069774" cy="2232248"/>
        </p:xfrm>
        <a:graphic>
          <a:graphicData uri="http://schemas.openxmlformats.org/presentationml/2006/ole">
            <mc:AlternateContent xmlns:mc="http://schemas.openxmlformats.org/markup-compatibility/2006">
              <mc:Choice xmlns:v="urn:schemas-microsoft-com:vml" Requires="v">
                <p:oleObj spid="_x0000_s9411" name="Imagen de mapa de bits" r:id="rId3" imgW="4361905" imgH="4734586" progId="Paint.Picture">
                  <p:embed/>
                </p:oleObj>
              </mc:Choice>
              <mc:Fallback>
                <p:oleObj name="Imagen de mapa de bits" r:id="rId3" imgW="4361905" imgH="4734586" progId="Paint.Picture">
                  <p:embed/>
                  <p:pic>
                    <p:nvPicPr>
                      <p:cNvPr id="16" name="Objeto 15">
                        <a:extLst>
                          <a:ext uri="{FF2B5EF4-FFF2-40B4-BE49-F238E27FC236}">
                            <a16:creationId xmlns:a16="http://schemas.microsoft.com/office/drawing/2014/main" id="{E7D910F9-5EFA-4002-8F68-5236E7839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92896"/>
                        <a:ext cx="2069774" cy="2232248"/>
                      </a:xfrm>
                      <a:prstGeom prst="rect">
                        <a:avLst/>
                      </a:prstGeom>
                      <a:noFill/>
                      <a:ln w="25400">
                        <a:solidFill>
                          <a:schemeClr val="tx1"/>
                        </a:solidFill>
                      </a:ln>
                    </p:spPr>
                  </p:pic>
                </p:oleObj>
              </mc:Fallback>
            </mc:AlternateContent>
          </a:graphicData>
        </a:graphic>
      </p:graphicFrame>
      <p:pic>
        <p:nvPicPr>
          <p:cNvPr id="2" name="Imagen 1">
            <a:extLst>
              <a:ext uri="{FF2B5EF4-FFF2-40B4-BE49-F238E27FC236}">
                <a16:creationId xmlns:a16="http://schemas.microsoft.com/office/drawing/2014/main" id="{A8E1926F-BD14-44C6-89FC-2F34A1205F89}"/>
              </a:ext>
            </a:extLst>
          </p:cNvPr>
          <p:cNvPicPr>
            <a:picLocks noChangeAspect="1"/>
          </p:cNvPicPr>
          <p:nvPr/>
        </p:nvPicPr>
        <p:blipFill>
          <a:blip r:embed="rId5"/>
          <a:stretch>
            <a:fillRect/>
          </a:stretch>
        </p:blipFill>
        <p:spPr>
          <a:xfrm>
            <a:off x="3146048" y="1895096"/>
            <a:ext cx="3289633" cy="1054985"/>
          </a:xfrm>
          <a:prstGeom prst="rect">
            <a:avLst/>
          </a:prstGeom>
        </p:spPr>
      </p:pic>
      <p:pic>
        <p:nvPicPr>
          <p:cNvPr id="4" name="Imagen 3">
            <a:extLst>
              <a:ext uri="{FF2B5EF4-FFF2-40B4-BE49-F238E27FC236}">
                <a16:creationId xmlns:a16="http://schemas.microsoft.com/office/drawing/2014/main" id="{92212306-4803-4B1E-8217-8DD92F74004B}"/>
              </a:ext>
            </a:extLst>
          </p:cNvPr>
          <p:cNvPicPr>
            <a:picLocks noChangeAspect="1"/>
          </p:cNvPicPr>
          <p:nvPr/>
        </p:nvPicPr>
        <p:blipFill>
          <a:blip r:embed="rId6"/>
          <a:stretch>
            <a:fillRect/>
          </a:stretch>
        </p:blipFill>
        <p:spPr>
          <a:xfrm>
            <a:off x="3059832" y="4725144"/>
            <a:ext cx="3888432" cy="1024148"/>
          </a:xfrm>
          <a:prstGeom prst="rect">
            <a:avLst/>
          </a:prstGeom>
        </p:spPr>
      </p:pic>
      <p:pic>
        <p:nvPicPr>
          <p:cNvPr id="8" name="Imagen 7">
            <a:extLst>
              <a:ext uri="{FF2B5EF4-FFF2-40B4-BE49-F238E27FC236}">
                <a16:creationId xmlns:a16="http://schemas.microsoft.com/office/drawing/2014/main" id="{62130A37-3144-46B9-9109-A5BD62091351}"/>
              </a:ext>
            </a:extLst>
          </p:cNvPr>
          <p:cNvPicPr>
            <a:picLocks noChangeAspect="1"/>
          </p:cNvPicPr>
          <p:nvPr/>
        </p:nvPicPr>
        <p:blipFill>
          <a:blip r:embed="rId7"/>
          <a:stretch>
            <a:fillRect/>
          </a:stretch>
        </p:blipFill>
        <p:spPr>
          <a:xfrm>
            <a:off x="3079998" y="3461504"/>
            <a:ext cx="3848100" cy="685800"/>
          </a:xfrm>
          <a:prstGeom prst="rect">
            <a:avLst/>
          </a:prstGeom>
        </p:spPr>
      </p:pic>
    </p:spTree>
    <p:extLst>
      <p:ext uri="{BB962C8B-B14F-4D97-AF65-F5344CB8AC3E}">
        <p14:creationId xmlns:p14="http://schemas.microsoft.com/office/powerpoint/2010/main" val="35415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571578754"/>
              </p:ext>
            </p:extLst>
          </p:nvPr>
        </p:nvGraphicFramePr>
        <p:xfrm>
          <a:off x="395536" y="404665"/>
          <a:ext cx="8568952" cy="6572543"/>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3485483610"/>
                    </a:ext>
                  </a:extLst>
                </a:gridCol>
              </a:tblGrid>
              <a:tr h="1126399">
                <a:tc>
                  <a:txBody>
                    <a:bodyPr/>
                    <a:lstStyle/>
                    <a:p>
                      <a:pPr algn="ctr"/>
                      <a:r>
                        <a:rPr lang="es-CR" sz="1600" b="1" kern="1200" dirty="0">
                          <a:solidFill>
                            <a:schemeClr val="lt1"/>
                          </a:solidFill>
                          <a:effectLst/>
                          <a:latin typeface="+mn-lt"/>
                          <a:ea typeface="+mn-ea"/>
                          <a:cs typeface="+mn-cs"/>
                        </a:rPr>
                        <a:t>¿Qué preguntan? ¿Qué ocupo?</a:t>
                      </a:r>
                      <a:endParaRPr lang="es-MX" sz="1600" b="1" kern="1200" dirty="0">
                        <a:solidFill>
                          <a:schemeClr val="lt1"/>
                        </a:solidFill>
                        <a:effectLst/>
                        <a:latin typeface="+mn-lt"/>
                        <a:ea typeface="+mn-ea"/>
                        <a:cs typeface="+mn-cs"/>
                      </a:endParaRPr>
                    </a:p>
                    <a:p>
                      <a:pPr lvl="0" algn="ctr"/>
                      <a:r>
                        <a:rPr lang="es-CR" sz="1600" b="1" kern="1200" dirty="0">
                          <a:solidFill>
                            <a:schemeClr val="lt1"/>
                          </a:solidFill>
                          <a:effectLst/>
                          <a:latin typeface="+mn-lt"/>
                          <a:ea typeface="+mn-ea"/>
                          <a:cs typeface="+mn-cs"/>
                        </a:rPr>
                        <a:t>  </a:t>
                      </a:r>
                      <a:r>
                        <a:rPr lang="es-CR" sz="2400" b="1" kern="1200" dirty="0">
                          <a:solidFill>
                            <a:schemeClr val="accent1">
                              <a:lumMod val="20000"/>
                              <a:lumOff val="80000"/>
                            </a:schemeClr>
                          </a:solidFill>
                          <a:effectLst/>
                          <a:latin typeface="+mn-lt"/>
                          <a:ea typeface="+mn-ea"/>
                          <a:cs typeface="+mn-cs"/>
                        </a:rPr>
                        <a:t>El perímetro del triángulo PAZ.</a:t>
                      </a:r>
                      <a:endParaRPr lang="es-MX" sz="2400" b="1" kern="1200" dirty="0">
                        <a:solidFill>
                          <a:schemeClr val="accent1">
                            <a:lumMod val="20000"/>
                            <a:lumOff val="80000"/>
                          </a:schemeClr>
                        </a:solidFill>
                        <a:effectLst/>
                        <a:latin typeface="+mn-lt"/>
                        <a:ea typeface="+mn-ea"/>
                        <a:cs typeface="+mn-cs"/>
                      </a:endParaRPr>
                    </a:p>
                    <a:p>
                      <a:pPr algn="ctr"/>
                      <a:r>
                        <a:rPr lang="es-CR" sz="1600" b="1" kern="1200" dirty="0">
                          <a:solidFill>
                            <a:schemeClr val="lt1"/>
                          </a:solidFill>
                          <a:effectLst/>
                          <a:latin typeface="+mn-lt"/>
                          <a:ea typeface="+mn-ea"/>
                          <a:cs typeface="+mn-cs"/>
                        </a:rPr>
                        <a:t> Perímetro  = p + a + z</a:t>
                      </a:r>
                      <a:endParaRPr lang="es-MX" sz="1600" b="1" kern="1200" dirty="0">
                        <a:solidFill>
                          <a:schemeClr val="lt1"/>
                        </a:solidFill>
                        <a:effectLst/>
                        <a:latin typeface="+mn-lt"/>
                        <a:ea typeface="+mn-ea"/>
                        <a:cs typeface="+mn-cs"/>
                      </a:endParaRPr>
                    </a:p>
                    <a:p>
                      <a:pPr algn="ctr"/>
                      <a:r>
                        <a:rPr lang="es-CR" sz="1600" b="1" kern="1200" dirty="0">
                          <a:solidFill>
                            <a:schemeClr val="lt1"/>
                          </a:solidFill>
                          <a:effectLst/>
                          <a:latin typeface="+mn-lt"/>
                          <a:ea typeface="+mn-ea"/>
                          <a:cs typeface="+mn-cs"/>
                        </a:rPr>
                        <a:t>¿Cómo puedo obtener esas longitudes?</a:t>
                      </a:r>
                      <a:endParaRPr lang="es-MX" sz="1600" dirty="0"/>
                    </a:p>
                  </a:txBody>
                  <a:tcPr/>
                </a:tc>
                <a:extLst>
                  <a:ext uri="{0D108BD9-81ED-4DB2-BD59-A6C34878D82A}">
                    <a16:rowId xmlns:a16="http://schemas.microsoft.com/office/drawing/2014/main" val="4194653091"/>
                  </a:ext>
                </a:extLst>
              </a:tr>
              <a:tr h="262770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kern="1200" dirty="0">
                        <a:solidFill>
                          <a:schemeClr val="dk1"/>
                        </a:solidFill>
                        <a:effectLst/>
                        <a:latin typeface="+mn-lt"/>
                        <a:ea typeface="+mn-ea"/>
                        <a:cs typeface="+mn-cs"/>
                      </a:endParaRPr>
                    </a:p>
                    <a:p>
                      <a:pPr marL="2286000" marR="0" lvl="5"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b="1" kern="1200" dirty="0">
                        <a:solidFill>
                          <a:schemeClr val="dk1"/>
                        </a:solidFill>
                        <a:effectLst/>
                        <a:latin typeface="+mn-lt"/>
                        <a:ea typeface="+mn-ea"/>
                        <a:cs typeface="+mn-cs"/>
                      </a:endParaRPr>
                    </a:p>
                    <a:p>
                      <a:endParaRPr lang="es-MX" dirty="0"/>
                    </a:p>
                  </a:txBody>
                  <a:tcPr/>
                </a:tc>
                <a:extLst>
                  <a:ext uri="{0D108BD9-81ED-4DB2-BD59-A6C34878D82A}">
                    <a16:rowId xmlns:a16="http://schemas.microsoft.com/office/drawing/2014/main" val="273314070"/>
                  </a:ext>
                </a:extLst>
              </a:tr>
              <a:tr h="2756120">
                <a:tc>
                  <a:txBody>
                    <a:bodyPr/>
                    <a:lstStyle/>
                    <a:p>
                      <a:pPr marL="3657600" lvl="8" indent="0">
                        <a:buFont typeface="+mj-lt"/>
                        <a:buNone/>
                      </a:pPr>
                      <a:endParaRPr lang="es-MX" sz="12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bl>
          </a:graphicData>
        </a:graphic>
      </p:graphicFrame>
      <p:pic>
        <p:nvPicPr>
          <p:cNvPr id="21" name="Imagen 20">
            <a:extLst>
              <a:ext uri="{FF2B5EF4-FFF2-40B4-BE49-F238E27FC236}">
                <a16:creationId xmlns:a16="http://schemas.microsoft.com/office/drawing/2014/main" id="{C53354A7-FE7A-47BE-9FE9-028E7266A3E1}"/>
              </a:ext>
            </a:extLst>
          </p:cNvPr>
          <p:cNvPicPr>
            <a:picLocks noChangeAspect="1"/>
          </p:cNvPicPr>
          <p:nvPr/>
        </p:nvPicPr>
        <p:blipFill>
          <a:blip r:embed="rId3"/>
          <a:stretch>
            <a:fillRect/>
          </a:stretch>
        </p:blipFill>
        <p:spPr>
          <a:xfrm>
            <a:off x="683568" y="3140968"/>
            <a:ext cx="3076575"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CuadroTexto 1"/>
          <p:cNvSpPr txBox="1"/>
          <p:nvPr/>
        </p:nvSpPr>
        <p:spPr>
          <a:xfrm>
            <a:off x="395536" y="1628800"/>
            <a:ext cx="8208912" cy="646331"/>
          </a:xfrm>
          <a:prstGeom prst="rect">
            <a:avLst/>
          </a:prstGeom>
          <a:noFill/>
        </p:spPr>
        <p:txBody>
          <a:bodyPr wrap="square" rtlCol="0">
            <a:spAutoFit/>
          </a:bodyPr>
          <a:lstStyle/>
          <a:p>
            <a:pPr lvl="0" eaLnBrk="1" fontAlgn="auto" hangingPunct="1">
              <a:spcBef>
                <a:spcPts val="0"/>
              </a:spcBef>
              <a:spcAft>
                <a:spcPts val="0"/>
              </a:spcAft>
              <a:defRPr/>
            </a:pPr>
            <a:r>
              <a:rPr lang="es-CR" b="1" dirty="0"/>
              <a:t>Establece como estrategia</a:t>
            </a:r>
            <a:r>
              <a:rPr lang="es-CR" dirty="0">
                <a:solidFill>
                  <a:schemeClr val="dk1"/>
                </a:solidFill>
              </a:rPr>
              <a:t>: Aplicar el Teorema de Pitágoras para determinar las longitudes del triángulo PAZ.</a:t>
            </a:r>
            <a:endParaRPr lang="es-CR" dirty="0"/>
          </a:p>
        </p:txBody>
      </p:sp>
      <p:sp>
        <p:nvSpPr>
          <p:cNvPr id="4" name="CuadroTexto 3"/>
          <p:cNvSpPr txBox="1"/>
          <p:nvPr/>
        </p:nvSpPr>
        <p:spPr>
          <a:xfrm>
            <a:off x="467544" y="2298952"/>
            <a:ext cx="7704856" cy="646331"/>
          </a:xfrm>
          <a:prstGeom prst="rect">
            <a:avLst/>
          </a:prstGeom>
          <a:noFill/>
        </p:spPr>
        <p:txBody>
          <a:bodyPr wrap="square" rtlCol="0">
            <a:spAutoFit/>
          </a:bodyPr>
          <a:lstStyle/>
          <a:p>
            <a:pPr marL="400050" indent="-400050">
              <a:buFont typeface="+mj-lt"/>
              <a:buAutoNum type="romanUcPeriod"/>
            </a:pPr>
            <a:r>
              <a:rPr lang="es-CR" dirty="0">
                <a:solidFill>
                  <a:schemeClr val="dk1"/>
                </a:solidFill>
              </a:rPr>
              <a:t>Se ve un triángulo y los lados de esos triángulos, los ejes coordenados, distancias horizontales, distancias verticales.</a:t>
            </a:r>
            <a:endParaRPr lang="es-CR" dirty="0"/>
          </a:p>
        </p:txBody>
      </p:sp>
      <p:sp>
        <p:nvSpPr>
          <p:cNvPr id="5" name="CuadroTexto 4"/>
          <p:cNvSpPr txBox="1"/>
          <p:nvPr/>
        </p:nvSpPr>
        <p:spPr>
          <a:xfrm>
            <a:off x="475082" y="4221088"/>
            <a:ext cx="8489406" cy="2215991"/>
          </a:xfrm>
          <a:prstGeom prst="rect">
            <a:avLst/>
          </a:prstGeom>
          <a:noFill/>
        </p:spPr>
        <p:txBody>
          <a:bodyPr wrap="square" rtlCol="0">
            <a:spAutoFit/>
          </a:bodyPr>
          <a:lstStyle/>
          <a:p>
            <a:pPr marL="4057650" lvl="8" indent="-400050">
              <a:buFont typeface="+mj-lt"/>
              <a:buAutoNum type="romanUcPeriod" startAt="2"/>
            </a:pPr>
            <a:r>
              <a:rPr lang="es-MX" dirty="0">
                <a:solidFill>
                  <a:schemeClr val="dk1"/>
                </a:solidFill>
              </a:rPr>
              <a:t>Identificar cada lado del triángulo PAZ como la hipotenusa de un triángulo rectángulo.</a:t>
            </a:r>
          </a:p>
          <a:p>
            <a:pPr lvl="8"/>
            <a:endParaRPr lang="es-MX" dirty="0">
              <a:solidFill>
                <a:schemeClr val="dk1"/>
              </a:solidFill>
            </a:endParaRPr>
          </a:p>
          <a:p>
            <a:pPr marL="4057650" lvl="8" indent="-400050">
              <a:buFont typeface="+mj-lt"/>
              <a:buAutoNum type="romanUcPeriod" startAt="3"/>
            </a:pPr>
            <a:r>
              <a:rPr lang="es-CR" dirty="0">
                <a:solidFill>
                  <a:schemeClr val="dk1"/>
                </a:solidFill>
              </a:rPr>
              <a:t>Identificar las dimensiones de los catetos de los triángulos rectángulos formados.</a:t>
            </a:r>
          </a:p>
          <a:p>
            <a:pPr lvl="8"/>
            <a:endParaRPr lang="es-MX" sz="1200" dirty="0">
              <a:solidFill>
                <a:schemeClr val="dk1"/>
              </a:solidFill>
            </a:endParaRPr>
          </a:p>
          <a:p>
            <a:endParaRPr lang="es-CR" dirty="0"/>
          </a:p>
        </p:txBody>
      </p:sp>
      <p:graphicFrame>
        <p:nvGraphicFramePr>
          <p:cNvPr id="8" name="Objeto 7">
            <a:extLst>
              <a:ext uri="{FF2B5EF4-FFF2-40B4-BE49-F238E27FC236}">
                <a16:creationId xmlns:a16="http://schemas.microsoft.com/office/drawing/2014/main" id="{E7D910F9-5EFA-4002-8F68-5236E7839B59}"/>
              </a:ext>
            </a:extLst>
          </p:cNvPr>
          <p:cNvGraphicFramePr>
            <a:graphicFrameLocks noChangeAspect="1"/>
          </p:cNvGraphicFramePr>
          <p:nvPr>
            <p:extLst>
              <p:ext uri="{D42A27DB-BD31-4B8C-83A1-F6EECF244321}">
                <p14:modId xmlns:p14="http://schemas.microsoft.com/office/powerpoint/2010/main" val="3646354502"/>
              </p:ext>
            </p:extLst>
          </p:nvPr>
        </p:nvGraphicFramePr>
        <p:xfrm>
          <a:off x="7175008" y="2071627"/>
          <a:ext cx="1501448" cy="1619309"/>
        </p:xfrm>
        <a:graphic>
          <a:graphicData uri="http://schemas.openxmlformats.org/presentationml/2006/ole">
            <mc:AlternateContent xmlns:mc="http://schemas.openxmlformats.org/markup-compatibility/2006">
              <mc:Choice xmlns:v="urn:schemas-microsoft-com:vml" Requires="v">
                <p:oleObj spid="_x0000_s11361" name="Imagen de mapa de bits" r:id="rId4" imgW="4361905" imgH="4734586" progId="Paint.Picture">
                  <p:embed/>
                </p:oleObj>
              </mc:Choice>
              <mc:Fallback>
                <p:oleObj name="Imagen de mapa de bits" r:id="rId4" imgW="4361905" imgH="47345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008" y="2071627"/>
                        <a:ext cx="1501448" cy="1619309"/>
                      </a:xfrm>
                      <a:prstGeom prst="rect">
                        <a:avLst/>
                      </a:prstGeom>
                      <a:noFill/>
                      <a:ln w="25400">
                        <a:solidFill>
                          <a:schemeClr val="tx1"/>
                        </a:solidFill>
                      </a:ln>
                    </p:spPr>
                  </p:pic>
                </p:oleObj>
              </mc:Fallback>
            </mc:AlternateContent>
          </a:graphicData>
        </a:graphic>
      </p:graphicFrame>
    </p:spTree>
    <p:extLst>
      <p:ext uri="{BB962C8B-B14F-4D97-AF65-F5344CB8AC3E}">
        <p14:creationId xmlns:p14="http://schemas.microsoft.com/office/powerpoint/2010/main" val="20626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2000" fill="hold"/>
                                        <p:tgtEl>
                                          <p:spTgt spid="21"/>
                                        </p:tgtEl>
                                        <p:attrNameLst>
                                          <p:attrName>ppt_w</p:attrName>
                                        </p:attrNameLst>
                                      </p:cBhvr>
                                      <p:tavLst>
                                        <p:tav tm="0">
                                          <p:val>
                                            <p:fltVal val="0"/>
                                          </p:val>
                                        </p:tav>
                                        <p:tav tm="100000">
                                          <p:val>
                                            <p:strVal val="#ppt_w"/>
                                          </p:val>
                                        </p:tav>
                                      </p:tavLst>
                                    </p:anim>
                                    <p:anim calcmode="lin" valueType="num">
                                      <p:cBhvr>
                                        <p:cTn id="18" dur="2000" fill="hold"/>
                                        <p:tgtEl>
                                          <p:spTgt spid="21"/>
                                        </p:tgtEl>
                                        <p:attrNameLst>
                                          <p:attrName>ppt_h</p:attrName>
                                        </p:attrNameLst>
                                      </p:cBhvr>
                                      <p:tavLst>
                                        <p:tav tm="0">
                                          <p:val>
                                            <p:fltVal val="0"/>
                                          </p:val>
                                        </p:tav>
                                        <p:tav tm="100000">
                                          <p:val>
                                            <p:strVal val="#ppt_h"/>
                                          </p:val>
                                        </p:tav>
                                      </p:tavLst>
                                    </p:anim>
                                    <p:anim calcmode="lin" valueType="num">
                                      <p:cBhvr>
                                        <p:cTn id="19" dur="2000" fill="hold"/>
                                        <p:tgtEl>
                                          <p:spTgt spid="21"/>
                                        </p:tgtEl>
                                        <p:attrNameLst>
                                          <p:attrName>style.rotation</p:attrName>
                                        </p:attrNameLst>
                                      </p:cBhvr>
                                      <p:tavLst>
                                        <p:tav tm="0">
                                          <p:val>
                                            <p:fltVal val="90"/>
                                          </p:val>
                                        </p:tav>
                                        <p:tav tm="100000">
                                          <p:val>
                                            <p:fltVal val="0"/>
                                          </p:val>
                                        </p:tav>
                                      </p:tavLst>
                                    </p:anim>
                                    <p:animEffect transition="in" filter="fade">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1370561932"/>
              </p:ext>
            </p:extLst>
          </p:nvPr>
        </p:nvGraphicFramePr>
        <p:xfrm>
          <a:off x="395536" y="404665"/>
          <a:ext cx="8568952" cy="6048672"/>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3485483610"/>
                    </a:ext>
                  </a:extLst>
                </a:gridCol>
              </a:tblGrid>
              <a:tr h="1126399">
                <a:tc>
                  <a:txBody>
                    <a:bodyPr/>
                    <a:lstStyle/>
                    <a:p>
                      <a:pPr marL="0" indent="0" algn="ctr">
                        <a:buFont typeface="+mj-lt"/>
                        <a:buNone/>
                      </a:pPr>
                      <a:r>
                        <a:rPr lang="es-CR" sz="1600" b="1" kern="1200" dirty="0">
                          <a:solidFill>
                            <a:schemeClr val="lt1"/>
                          </a:solidFill>
                          <a:effectLst/>
                          <a:latin typeface="+mn-lt"/>
                          <a:ea typeface="+mn-ea"/>
                          <a:cs typeface="+mn-cs"/>
                        </a:rPr>
                        <a:t>Desarrolla</a:t>
                      </a:r>
                      <a:r>
                        <a:rPr lang="es-CR" sz="1600" b="1" kern="1200" baseline="0" dirty="0">
                          <a:solidFill>
                            <a:schemeClr val="lt1"/>
                          </a:solidFill>
                          <a:effectLst/>
                          <a:latin typeface="+mn-lt"/>
                          <a:ea typeface="+mn-ea"/>
                          <a:cs typeface="+mn-cs"/>
                        </a:rPr>
                        <a:t> la estrategia  para obtener </a:t>
                      </a:r>
                    </a:p>
                    <a:p>
                      <a:pPr marL="0" indent="0" algn="ctr">
                        <a:buFont typeface="+mj-lt"/>
                        <a:buNone/>
                      </a:pPr>
                      <a:r>
                        <a:rPr lang="es-CR" sz="2400" b="1" kern="1200" dirty="0">
                          <a:solidFill>
                            <a:schemeClr val="accent1">
                              <a:lumMod val="20000"/>
                              <a:lumOff val="80000"/>
                            </a:schemeClr>
                          </a:solidFill>
                          <a:effectLst/>
                          <a:latin typeface="+mn-lt"/>
                          <a:ea typeface="+mn-ea"/>
                          <a:cs typeface="+mn-cs"/>
                        </a:rPr>
                        <a:t>El perímetro del triángulo PAZ.</a:t>
                      </a:r>
                      <a:endParaRPr lang="es-MX" sz="2400" b="1" kern="1200" dirty="0">
                        <a:solidFill>
                          <a:schemeClr val="accent1">
                            <a:lumMod val="20000"/>
                            <a:lumOff val="80000"/>
                          </a:schemeClr>
                        </a:solidFill>
                        <a:effectLst/>
                        <a:latin typeface="+mn-lt"/>
                        <a:ea typeface="+mn-ea"/>
                        <a:cs typeface="+mn-cs"/>
                      </a:endParaRPr>
                    </a:p>
                    <a:p>
                      <a:pPr marL="0" indent="0" algn="ctr">
                        <a:buFont typeface="+mj-lt"/>
                        <a:buNone/>
                      </a:pPr>
                      <a:r>
                        <a:rPr lang="es-CR" sz="1600" b="1" kern="1200" dirty="0">
                          <a:solidFill>
                            <a:schemeClr val="lt1"/>
                          </a:solidFill>
                          <a:effectLst/>
                          <a:latin typeface="+mn-lt"/>
                          <a:ea typeface="+mn-ea"/>
                          <a:cs typeface="+mn-cs"/>
                        </a:rPr>
                        <a:t> Perímetro  = p + a + z</a:t>
                      </a:r>
                      <a:endParaRPr lang="es-MX" sz="1600" b="1" kern="1200" dirty="0">
                        <a:solidFill>
                          <a:schemeClr val="lt1"/>
                        </a:solidFill>
                        <a:effectLst/>
                        <a:latin typeface="+mn-lt"/>
                        <a:ea typeface="+mn-ea"/>
                        <a:cs typeface="+mn-cs"/>
                      </a:endParaRPr>
                    </a:p>
                  </a:txBody>
                  <a:tcPr/>
                </a:tc>
                <a:extLst>
                  <a:ext uri="{0D108BD9-81ED-4DB2-BD59-A6C34878D82A}">
                    <a16:rowId xmlns:a16="http://schemas.microsoft.com/office/drawing/2014/main" val="4194653091"/>
                  </a:ext>
                </a:extLst>
              </a:tr>
              <a:tr h="2166153">
                <a:tc>
                  <a:txBody>
                    <a:bodyPr/>
                    <a:lstStyle/>
                    <a:p>
                      <a:pPr marL="2686050" marR="0" lvl="5" indent="-400050" algn="l" defTabSz="914400" rtl="0" eaLnBrk="1" fontAlgn="auto" latinLnBrk="0" hangingPunct="1">
                        <a:lnSpc>
                          <a:spcPct val="100000"/>
                        </a:lnSpc>
                        <a:spcBef>
                          <a:spcPts val="0"/>
                        </a:spcBef>
                        <a:spcAft>
                          <a:spcPts val="0"/>
                        </a:spcAft>
                        <a:buClrTx/>
                        <a:buSzTx/>
                        <a:buFont typeface="+mj-lt"/>
                        <a:buAutoNum type="romanUcPeriod" startAt="5"/>
                        <a:tabLst/>
                        <a:defRPr/>
                      </a:pPr>
                      <a:endParaRPr lang="es-MX" sz="1800" b="1" kern="1200" dirty="0">
                        <a:solidFill>
                          <a:schemeClr val="dk1"/>
                        </a:solidFill>
                        <a:effectLst/>
                        <a:latin typeface="+mn-lt"/>
                        <a:ea typeface="+mn-ea"/>
                        <a:cs typeface="+mn-cs"/>
                      </a:endParaRPr>
                    </a:p>
                    <a:p>
                      <a:pPr marL="3200400" lvl="7" indent="0">
                        <a:buFont typeface="+mj-lt"/>
                        <a:buNone/>
                      </a:pPr>
                      <a:endParaRPr lang="es-MX" dirty="0"/>
                    </a:p>
                  </a:txBody>
                  <a:tcPr/>
                </a:tc>
                <a:extLst>
                  <a:ext uri="{0D108BD9-81ED-4DB2-BD59-A6C34878D82A}">
                    <a16:rowId xmlns:a16="http://schemas.microsoft.com/office/drawing/2014/main" val="273314070"/>
                  </a:ext>
                </a:extLst>
              </a:tr>
              <a:tr h="2756120">
                <a:tc>
                  <a:txBody>
                    <a:bodyPr/>
                    <a:lstStyle/>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3943350" lvl="8" indent="-285750">
                        <a:buFont typeface="+mj-lt"/>
                        <a:buAutoNum type="romanUcPeriod" startAt="5"/>
                      </a:pPr>
                      <a:endParaRPr lang="es-MX" sz="1200" kern="1200" dirty="0">
                        <a:solidFill>
                          <a:schemeClr val="dk1"/>
                        </a:solidFill>
                        <a:effectLst/>
                        <a:latin typeface="+mn-lt"/>
                        <a:ea typeface="+mn-ea"/>
                        <a:cs typeface="+mn-cs"/>
                      </a:endParaRPr>
                    </a:p>
                    <a:p>
                      <a:pPr marL="0" lvl="0" indent="0">
                        <a:buFont typeface="+mj-lt"/>
                        <a:buNone/>
                      </a:pPr>
                      <a:endParaRPr lang="es-MX" sz="20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bl>
          </a:graphicData>
        </a:graphic>
      </p:graphicFrame>
      <p:pic>
        <p:nvPicPr>
          <p:cNvPr id="2" name="Imagen 1">
            <a:extLst>
              <a:ext uri="{FF2B5EF4-FFF2-40B4-BE49-F238E27FC236}">
                <a16:creationId xmlns:a16="http://schemas.microsoft.com/office/drawing/2014/main" id="{1A6ADF6D-7F1F-43EE-8FED-D9610D47903F}"/>
              </a:ext>
            </a:extLst>
          </p:cNvPr>
          <p:cNvPicPr>
            <a:picLocks noChangeAspect="1"/>
          </p:cNvPicPr>
          <p:nvPr/>
        </p:nvPicPr>
        <p:blipFill>
          <a:blip r:embed="rId2"/>
          <a:stretch>
            <a:fillRect/>
          </a:stretch>
        </p:blipFill>
        <p:spPr>
          <a:xfrm>
            <a:off x="505519" y="2060848"/>
            <a:ext cx="2952750" cy="305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a16="http://schemas.microsoft.com/office/drawing/2014/main" id="{936A3CE2-8ABC-49F8-B1FB-A99E870C7AD8}"/>
              </a:ext>
            </a:extLst>
          </p:cNvPr>
          <p:cNvPicPr>
            <a:picLocks noChangeAspect="1"/>
          </p:cNvPicPr>
          <p:nvPr/>
        </p:nvPicPr>
        <p:blipFill>
          <a:blip r:embed="rId3"/>
          <a:stretch>
            <a:fillRect/>
          </a:stretch>
        </p:blipFill>
        <p:spPr>
          <a:xfrm>
            <a:off x="4034916" y="2997518"/>
            <a:ext cx="4352925" cy="1066800"/>
          </a:xfrm>
          <a:prstGeom prst="rect">
            <a:avLst/>
          </a:prstGeom>
        </p:spPr>
      </p:pic>
      <p:sp>
        <p:nvSpPr>
          <p:cNvPr id="4" name="CuadroTexto 3">
            <a:extLst>
              <a:ext uri="{FF2B5EF4-FFF2-40B4-BE49-F238E27FC236}">
                <a16:creationId xmlns:a16="http://schemas.microsoft.com/office/drawing/2014/main" id="{AA815BE1-89D9-428D-B086-ED6EC0BBC087}"/>
              </a:ext>
            </a:extLst>
          </p:cNvPr>
          <p:cNvSpPr txBox="1"/>
          <p:nvPr/>
        </p:nvSpPr>
        <p:spPr>
          <a:xfrm>
            <a:off x="3901726" y="3981363"/>
            <a:ext cx="4846738" cy="1569660"/>
          </a:xfrm>
          <a:prstGeom prst="rect">
            <a:avLst/>
          </a:prstGeom>
          <a:noFill/>
        </p:spPr>
        <p:txBody>
          <a:bodyPr wrap="square" rtlCol="0">
            <a:spAutoFit/>
          </a:bodyPr>
          <a:lstStyle/>
          <a:p>
            <a:endParaRPr lang="es-CR" sz="1800" b="1" dirty="0">
              <a:effectLst/>
              <a:latin typeface="Arial" panose="020B0604020202020204" pitchFamily="34" charset="0"/>
              <a:ea typeface="Calibri" panose="020F0502020204030204" pitchFamily="34" charset="0"/>
              <a:cs typeface="Times New Roman" panose="02020603050405020304" pitchFamily="18" charset="0"/>
            </a:endParaRPr>
          </a:p>
          <a:p>
            <a:r>
              <a:rPr lang="es-CR" sz="2000" b="1" dirty="0">
                <a:effectLst/>
                <a:ea typeface="Calibri" panose="020F0502020204030204" pitchFamily="34" charset="0"/>
                <a:cs typeface="Times New Roman" panose="02020603050405020304" pitchFamily="18" charset="0"/>
              </a:rPr>
              <a:t>Nota: </a:t>
            </a:r>
            <a:r>
              <a:rPr lang="es-CR" sz="2000" dirty="0">
                <a:effectLst/>
                <a:ea typeface="Calibri" panose="020F0502020204030204" pitchFamily="34" charset="0"/>
                <a:cs typeface="Times New Roman" panose="02020603050405020304" pitchFamily="18" charset="0"/>
              </a:rPr>
              <a:t>El estudiante puede calcular “a”  y decir que “z” es igual porque  son los mismos catetos (congruencia).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
        <p:nvSpPr>
          <p:cNvPr id="6" name="CuadroTexto 5"/>
          <p:cNvSpPr txBox="1"/>
          <p:nvPr/>
        </p:nvSpPr>
        <p:spPr>
          <a:xfrm>
            <a:off x="3634748" y="1603144"/>
            <a:ext cx="5329740" cy="1477328"/>
          </a:xfrm>
          <a:prstGeom prst="rect">
            <a:avLst/>
          </a:prstGeom>
          <a:noFill/>
        </p:spPr>
        <p:txBody>
          <a:bodyPr wrap="square" rtlCol="0">
            <a:spAutoFit/>
          </a:bodyPr>
          <a:lstStyle/>
          <a:p>
            <a:pPr marL="400050" indent="-400050">
              <a:buFont typeface="+mj-lt"/>
              <a:buAutoNum type="romanUcPeriod" startAt="4"/>
            </a:pPr>
            <a:r>
              <a:rPr lang="es-CR" dirty="0">
                <a:solidFill>
                  <a:schemeClr val="dk1"/>
                </a:solidFill>
              </a:rPr>
              <a:t>Aplica el teorema de Pitágoras para obtener la medida de la hipotenusa de los triángulos rectángulos formados (lados del triángulo PAZ).</a:t>
            </a:r>
          </a:p>
          <a:p>
            <a:endParaRPr lang="es-CR" dirty="0"/>
          </a:p>
        </p:txBody>
      </p:sp>
    </p:spTree>
    <p:extLst>
      <p:ext uri="{BB962C8B-B14F-4D97-AF65-F5344CB8AC3E}">
        <p14:creationId xmlns:p14="http://schemas.microsoft.com/office/powerpoint/2010/main" val="188862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ppt_w</p:attrName>
                                        </p:attrNameLst>
                                      </p:cBhvr>
                                      <p:tavLst>
                                        <p:tav tm="0">
                                          <p:val>
                                            <p:fltVal val="0"/>
                                          </p:val>
                                        </p:tav>
                                        <p:tav tm="100000">
                                          <p:val>
                                            <p:strVal val="#ppt_w"/>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Effect transition="in" filter="fade">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3680611728"/>
              </p:ext>
            </p:extLst>
          </p:nvPr>
        </p:nvGraphicFramePr>
        <p:xfrm>
          <a:off x="395536" y="404664"/>
          <a:ext cx="8568952" cy="5830010"/>
        </p:xfrm>
        <a:graphic>
          <a:graphicData uri="http://schemas.openxmlformats.org/drawingml/2006/table">
            <a:tbl>
              <a:tblPr firstRow="1" bandRow="1">
                <a:tableStyleId>{5C22544A-7EE6-4342-B048-85BDC9FD1C3A}</a:tableStyleId>
              </a:tblPr>
              <a:tblGrid>
                <a:gridCol w="8568952">
                  <a:extLst>
                    <a:ext uri="{9D8B030D-6E8A-4147-A177-3AD203B41FA5}">
                      <a16:colId xmlns:a16="http://schemas.microsoft.com/office/drawing/2014/main" val="3485483610"/>
                    </a:ext>
                  </a:extLst>
                </a:gridCol>
              </a:tblGrid>
              <a:tr h="1093064">
                <a:tc>
                  <a:txBody>
                    <a:bodyPr/>
                    <a:lstStyle/>
                    <a:p>
                      <a:pPr algn="ctr"/>
                      <a:r>
                        <a:rPr lang="es-CR" sz="1600" b="1" kern="1200" dirty="0">
                          <a:solidFill>
                            <a:schemeClr val="lt1"/>
                          </a:solidFill>
                          <a:effectLst/>
                          <a:latin typeface="+mn-lt"/>
                          <a:ea typeface="+mn-ea"/>
                          <a:cs typeface="+mn-cs"/>
                        </a:rPr>
                        <a:t>¿Qué preguntan? ¿Qué ocupo?</a:t>
                      </a:r>
                      <a:endParaRPr lang="es-MX" sz="1600" b="1" kern="1200" dirty="0">
                        <a:solidFill>
                          <a:schemeClr val="lt1"/>
                        </a:solidFill>
                        <a:effectLst/>
                        <a:latin typeface="+mn-lt"/>
                        <a:ea typeface="+mn-ea"/>
                        <a:cs typeface="+mn-cs"/>
                      </a:endParaRPr>
                    </a:p>
                    <a:p>
                      <a:pPr lvl="0" algn="ctr"/>
                      <a:r>
                        <a:rPr lang="es-CR" sz="1600" b="1" kern="1200" dirty="0">
                          <a:solidFill>
                            <a:schemeClr val="lt1"/>
                          </a:solidFill>
                          <a:effectLst/>
                          <a:latin typeface="+mn-lt"/>
                          <a:ea typeface="+mn-ea"/>
                          <a:cs typeface="+mn-cs"/>
                        </a:rPr>
                        <a:t>  </a:t>
                      </a:r>
                      <a:r>
                        <a:rPr lang="es-CR" sz="2400" b="1" kern="1200" dirty="0">
                          <a:solidFill>
                            <a:schemeClr val="accent1">
                              <a:lumMod val="20000"/>
                              <a:lumOff val="80000"/>
                            </a:schemeClr>
                          </a:solidFill>
                          <a:effectLst/>
                          <a:latin typeface="+mn-lt"/>
                          <a:ea typeface="+mn-ea"/>
                          <a:cs typeface="+mn-cs"/>
                        </a:rPr>
                        <a:t>El perímetro del triángulo PAZ.</a:t>
                      </a:r>
                      <a:endParaRPr lang="es-MX" sz="2400" b="1" kern="1200" dirty="0">
                        <a:solidFill>
                          <a:schemeClr val="accent1">
                            <a:lumMod val="20000"/>
                            <a:lumOff val="80000"/>
                          </a:schemeClr>
                        </a:solidFill>
                        <a:effectLst/>
                        <a:latin typeface="+mn-lt"/>
                        <a:ea typeface="+mn-ea"/>
                        <a:cs typeface="+mn-cs"/>
                      </a:endParaRPr>
                    </a:p>
                    <a:p>
                      <a:pPr algn="ctr"/>
                      <a:r>
                        <a:rPr lang="es-CR" sz="1600" b="1" kern="1200" dirty="0">
                          <a:solidFill>
                            <a:schemeClr val="lt1"/>
                          </a:solidFill>
                          <a:effectLst/>
                          <a:latin typeface="+mn-lt"/>
                          <a:ea typeface="+mn-ea"/>
                          <a:cs typeface="+mn-cs"/>
                        </a:rPr>
                        <a:t> Perímetro  = p + a + z</a:t>
                      </a:r>
                      <a:endParaRPr lang="es-MX" sz="1600" b="1" kern="1200" dirty="0">
                        <a:solidFill>
                          <a:schemeClr val="lt1"/>
                        </a:solidFill>
                        <a:effectLst/>
                        <a:latin typeface="+mn-lt"/>
                        <a:ea typeface="+mn-ea"/>
                        <a:cs typeface="+mn-cs"/>
                      </a:endParaRPr>
                    </a:p>
                    <a:p>
                      <a:pPr algn="ctr"/>
                      <a:r>
                        <a:rPr lang="es-CR" sz="1600" b="1" kern="1200" dirty="0">
                          <a:solidFill>
                            <a:schemeClr val="lt1"/>
                          </a:solidFill>
                          <a:effectLst/>
                          <a:latin typeface="+mn-lt"/>
                          <a:ea typeface="+mn-ea"/>
                          <a:cs typeface="+mn-cs"/>
                        </a:rPr>
                        <a:t>¿Cómo puedo obtener esas longitudes?</a:t>
                      </a:r>
                      <a:endParaRPr lang="es-MX" sz="1600" dirty="0"/>
                    </a:p>
                  </a:txBody>
                  <a:tcPr/>
                </a:tc>
                <a:extLst>
                  <a:ext uri="{0D108BD9-81ED-4DB2-BD59-A6C34878D82A}">
                    <a16:rowId xmlns:a16="http://schemas.microsoft.com/office/drawing/2014/main" val="4194653091"/>
                  </a:ext>
                </a:extLst>
              </a:tr>
              <a:tr h="1059417">
                <a:tc>
                  <a:txBody>
                    <a:bodyPr/>
                    <a:lstStyle/>
                    <a:p>
                      <a:pPr marL="2686050" marR="0" lvl="5" indent="-400050" algn="l" defTabSz="914400" rtl="0" eaLnBrk="1" fontAlgn="auto" latinLnBrk="0" hangingPunct="1">
                        <a:lnSpc>
                          <a:spcPct val="100000"/>
                        </a:lnSpc>
                        <a:spcBef>
                          <a:spcPts val="0"/>
                        </a:spcBef>
                        <a:spcAft>
                          <a:spcPts val="0"/>
                        </a:spcAft>
                        <a:buClrTx/>
                        <a:buSzTx/>
                        <a:buFont typeface="+mj-lt"/>
                        <a:buAutoNum type="romanUcPeriod" startAt="5"/>
                        <a:tabLst/>
                        <a:defRPr/>
                      </a:pPr>
                      <a:r>
                        <a:rPr lang="es-MX" sz="1800" kern="1200" dirty="0">
                          <a:solidFill>
                            <a:schemeClr val="dk1"/>
                          </a:solidFill>
                          <a:effectLst/>
                          <a:latin typeface="+mn-lt"/>
                          <a:ea typeface="+mn-ea"/>
                          <a:cs typeface="+mn-cs"/>
                        </a:rPr>
                        <a:t>Da la respuesta</a:t>
                      </a:r>
                    </a:p>
                    <a:p>
                      <a:pPr marL="2286000" lvl="5" indent="0">
                        <a:buFont typeface="+mj-lt"/>
                        <a:buNone/>
                      </a:pPr>
                      <a:endParaRPr lang="es-MX" dirty="0"/>
                    </a:p>
                  </a:txBody>
                  <a:tcPr/>
                </a:tc>
                <a:extLst>
                  <a:ext uri="{0D108BD9-81ED-4DB2-BD59-A6C34878D82A}">
                    <a16:rowId xmlns:a16="http://schemas.microsoft.com/office/drawing/2014/main" val="273314070"/>
                  </a:ext>
                </a:extLst>
              </a:tr>
              <a:tr h="1345310">
                <a:tc>
                  <a:txBody>
                    <a:bodyPr/>
                    <a:lstStyle/>
                    <a:p>
                      <a:pPr marL="2286000" marR="0" lvl="5"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dirty="0"/>
                    </a:p>
                    <a:p>
                      <a:pPr marL="2743200" marR="0" lvl="6"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dirty="0"/>
                    </a:p>
                    <a:p>
                      <a:pPr marL="2743200" marR="0" lvl="6"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dirty="0"/>
                        <a:t>O bien,</a:t>
                      </a:r>
                    </a:p>
                    <a:p>
                      <a:pPr marL="2686050" lvl="5" indent="-400050">
                        <a:buFont typeface="Arial" panose="020B0604020202020204" pitchFamily="34" charset="0"/>
                        <a:buChar char="•"/>
                      </a:pPr>
                      <a:endParaRPr lang="es-MX" sz="1800" kern="1200" dirty="0">
                        <a:solidFill>
                          <a:schemeClr val="dk1"/>
                        </a:solidFill>
                        <a:effectLst/>
                        <a:latin typeface="+mn-lt"/>
                        <a:ea typeface="+mn-ea"/>
                        <a:cs typeface="+mn-cs"/>
                      </a:endParaRPr>
                    </a:p>
                    <a:p>
                      <a:pPr marL="3143250" lvl="6" indent="-400050">
                        <a:buFont typeface="Arial" panose="020B0604020202020204" pitchFamily="34" charset="0"/>
                        <a:buChar char="•"/>
                      </a:pP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r h="2118833">
                <a:tc>
                  <a:txBody>
                    <a:bodyPr/>
                    <a:lstStyle/>
                    <a:p>
                      <a:pPr marL="2743200" lvl="6" indent="0">
                        <a:buFont typeface="Arial" panose="020B0604020202020204" pitchFamily="34" charset="0"/>
                        <a:buNone/>
                      </a:pPr>
                      <a:endParaRPr lang="es-MX" dirty="0"/>
                    </a:p>
                  </a:txBody>
                  <a:tcPr/>
                </a:tc>
                <a:extLst>
                  <a:ext uri="{0D108BD9-81ED-4DB2-BD59-A6C34878D82A}">
                    <a16:rowId xmlns:a16="http://schemas.microsoft.com/office/drawing/2014/main" val="756692486"/>
                  </a:ext>
                </a:extLst>
              </a:tr>
            </a:tbl>
          </a:graphicData>
        </a:graphic>
      </p:graphicFrame>
      <p:pic>
        <p:nvPicPr>
          <p:cNvPr id="4" name="Imagen 3">
            <a:extLst>
              <a:ext uri="{FF2B5EF4-FFF2-40B4-BE49-F238E27FC236}">
                <a16:creationId xmlns:a16="http://schemas.microsoft.com/office/drawing/2014/main" id="{92212306-4803-4B1E-8217-8DD92F74004B}"/>
              </a:ext>
            </a:extLst>
          </p:cNvPr>
          <p:cNvPicPr>
            <a:picLocks noChangeAspect="1"/>
          </p:cNvPicPr>
          <p:nvPr/>
        </p:nvPicPr>
        <p:blipFill>
          <a:blip r:embed="rId2"/>
          <a:stretch>
            <a:fillRect/>
          </a:stretch>
        </p:blipFill>
        <p:spPr>
          <a:xfrm>
            <a:off x="3059832" y="4258915"/>
            <a:ext cx="3888432" cy="1024148"/>
          </a:xfrm>
          <a:prstGeom prst="rect">
            <a:avLst/>
          </a:prstGeom>
        </p:spPr>
      </p:pic>
      <p:pic>
        <p:nvPicPr>
          <p:cNvPr id="5" name="Imagen 4">
            <a:extLst>
              <a:ext uri="{FF2B5EF4-FFF2-40B4-BE49-F238E27FC236}">
                <a16:creationId xmlns:a16="http://schemas.microsoft.com/office/drawing/2014/main" id="{9B0E428B-FCA2-42E6-82E5-F9E2CD0F34EF}"/>
              </a:ext>
            </a:extLst>
          </p:cNvPr>
          <p:cNvPicPr>
            <a:picLocks noChangeAspect="1"/>
          </p:cNvPicPr>
          <p:nvPr/>
        </p:nvPicPr>
        <p:blipFill>
          <a:blip r:embed="rId3"/>
          <a:stretch>
            <a:fillRect/>
          </a:stretch>
        </p:blipFill>
        <p:spPr>
          <a:xfrm>
            <a:off x="476125" y="2398841"/>
            <a:ext cx="2316126" cy="2398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a:extLst>
              <a:ext uri="{FF2B5EF4-FFF2-40B4-BE49-F238E27FC236}">
                <a16:creationId xmlns:a16="http://schemas.microsoft.com/office/drawing/2014/main" id="{2B0097A3-01A0-4D29-A2B6-CBE1080F60B5}"/>
              </a:ext>
            </a:extLst>
          </p:cNvPr>
          <p:cNvPicPr>
            <a:picLocks noChangeAspect="1"/>
          </p:cNvPicPr>
          <p:nvPr/>
        </p:nvPicPr>
        <p:blipFill>
          <a:blip r:embed="rId4"/>
          <a:stretch>
            <a:fillRect/>
          </a:stretch>
        </p:blipFill>
        <p:spPr>
          <a:xfrm>
            <a:off x="2915816" y="2039822"/>
            <a:ext cx="4657725" cy="962025"/>
          </a:xfrm>
          <a:prstGeom prst="rect">
            <a:avLst/>
          </a:prstGeom>
        </p:spPr>
      </p:pic>
    </p:spTree>
    <p:extLst>
      <p:ext uri="{BB962C8B-B14F-4D97-AF65-F5344CB8AC3E}">
        <p14:creationId xmlns:p14="http://schemas.microsoft.com/office/powerpoint/2010/main" val="30971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8F12A7C6-5180-4B74-AEC9-688657B292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6">
            <a:extLst>
              <a:ext uri="{FF2B5EF4-FFF2-40B4-BE49-F238E27FC236}">
                <a16:creationId xmlns:a16="http://schemas.microsoft.com/office/drawing/2014/main" id="{6FE48FD6-F9C7-45A3-8C92-E37A41717886}"/>
              </a:ext>
            </a:extLst>
          </p:cNvPr>
          <p:cNvSpPr>
            <a:spLocks noChangeArrowheads="1"/>
          </p:cNvSpPr>
          <p:nvPr/>
        </p:nvSpPr>
        <p:spPr bwMode="auto">
          <a:xfrm>
            <a:off x="5940152" y="28529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19" name="Tabla 18">
            <a:extLst>
              <a:ext uri="{FF2B5EF4-FFF2-40B4-BE49-F238E27FC236}">
                <a16:creationId xmlns:a16="http://schemas.microsoft.com/office/drawing/2014/main" id="{56CD4768-88AD-4104-91BE-FBDC41B2A0BD}"/>
              </a:ext>
            </a:extLst>
          </p:cNvPr>
          <p:cNvGraphicFramePr>
            <a:graphicFrameLocks noGrp="1"/>
          </p:cNvGraphicFramePr>
          <p:nvPr>
            <p:extLst>
              <p:ext uri="{D42A27DB-BD31-4B8C-83A1-F6EECF244321}">
                <p14:modId xmlns:p14="http://schemas.microsoft.com/office/powerpoint/2010/main" val="3911699363"/>
              </p:ext>
            </p:extLst>
          </p:nvPr>
        </p:nvGraphicFramePr>
        <p:xfrm>
          <a:off x="611560" y="5589240"/>
          <a:ext cx="7776863" cy="508635"/>
        </p:xfrm>
        <a:graphic>
          <a:graphicData uri="http://schemas.openxmlformats.org/drawingml/2006/table">
            <a:tbl>
              <a:tblPr firstRow="1" firstCol="1" bandRow="1">
                <a:tableStyleId>{5C22544A-7EE6-4342-B048-85BDC9FD1C3A}</a:tableStyleId>
              </a:tblPr>
              <a:tblGrid>
                <a:gridCol w="7776863">
                  <a:extLst>
                    <a:ext uri="{9D8B030D-6E8A-4147-A177-3AD203B41FA5}">
                      <a16:colId xmlns:a16="http://schemas.microsoft.com/office/drawing/2014/main" val="3798454464"/>
                    </a:ext>
                  </a:extLst>
                </a:gridCol>
              </a:tblGrid>
              <a:tr h="0">
                <a:tc>
                  <a:txBody>
                    <a:bodyPr/>
                    <a:lstStyle/>
                    <a:p>
                      <a:pPr algn="just">
                        <a:lnSpc>
                          <a:spcPct val="107000"/>
                        </a:lnSpc>
                        <a:spcAft>
                          <a:spcPts val="800"/>
                        </a:spcAft>
                      </a:pPr>
                      <a:r>
                        <a:rPr lang="es-MX" sz="1600" b="0" i="1" dirty="0">
                          <a:solidFill>
                            <a:schemeClr val="tx1"/>
                          </a:solidFill>
                          <a:effectLst/>
                        </a:rPr>
                        <a:t>Aplicar el teorema de Pitágoras en la resolución de problemas en diferentes contextos. (PEM, habilidad 1, p. 315)</a:t>
                      </a:r>
                      <a:endParaRPr lang="es-MX" sz="1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40032242"/>
                  </a:ext>
                </a:extLst>
              </a:tr>
            </a:tbl>
          </a:graphicData>
        </a:graphic>
      </p:graphicFrame>
      <p:sp>
        <p:nvSpPr>
          <p:cNvPr id="3" name="CuadroTexto 2">
            <a:extLst>
              <a:ext uri="{FF2B5EF4-FFF2-40B4-BE49-F238E27FC236}">
                <a16:creationId xmlns:a16="http://schemas.microsoft.com/office/drawing/2014/main" id="{DAC9B8DC-99C2-46CA-B243-826B2C045C3E}"/>
              </a:ext>
            </a:extLst>
          </p:cNvPr>
          <p:cNvSpPr txBox="1"/>
          <p:nvPr/>
        </p:nvSpPr>
        <p:spPr>
          <a:xfrm>
            <a:off x="611560" y="404664"/>
            <a:ext cx="7776863" cy="2636619"/>
          </a:xfrm>
          <a:prstGeom prst="rect">
            <a:avLst/>
          </a:prstGeom>
          <a:solidFill>
            <a:schemeClr val="bg1"/>
          </a:solidFill>
        </p:spPr>
        <p:txBody>
          <a:bodyPr wrap="square" rtlCol="0">
            <a:spAutoFit/>
          </a:bodyPr>
          <a:lstStyle/>
          <a:p>
            <a:pPr>
              <a:lnSpc>
                <a:spcPct val="150000"/>
              </a:lnSpc>
              <a:spcAft>
                <a:spcPts val="800"/>
              </a:spcAft>
            </a:pPr>
            <a:r>
              <a:rPr lang="es-CR" b="1" dirty="0">
                <a:effectLst/>
                <a:latin typeface="+mn-lt"/>
                <a:ea typeface="Calibri" panose="020F0502020204030204" pitchFamily="34" charset="0"/>
                <a:cs typeface="Calibri" panose="020F0502020204030204" pitchFamily="34" charset="0"/>
              </a:rPr>
              <a:t>Problema: </a:t>
            </a:r>
            <a:r>
              <a:rPr lang="es-CR" dirty="0">
                <a:effectLst/>
                <a:latin typeface="+mn-lt"/>
                <a:ea typeface="Calibri" panose="020F0502020204030204" pitchFamily="34" charset="0"/>
                <a:cs typeface="Calibri" panose="020F0502020204030204" pitchFamily="34" charset="0"/>
              </a:rPr>
              <a:t>Considere la siguiente información.</a:t>
            </a:r>
          </a:p>
          <a:p>
            <a:pPr algn="just"/>
            <a:r>
              <a:rPr lang="es-CR" dirty="0">
                <a:solidFill>
                  <a:schemeClr val="tx1"/>
                </a:solidFill>
                <a:effectLst/>
                <a:ea typeface="Calibri" panose="020F0502020204030204" pitchFamily="34" charset="0"/>
                <a:cs typeface="Calibri" panose="020F0502020204030204" pitchFamily="34" charset="0"/>
              </a:rPr>
              <a:t>Los celulares los ofrecen con una especificación del tamaño de sus pantallas, tales como: 4 pulgadas; 4,5 pulgadas; 5 pulgadas; 5,3 pulgadas; 5,5 pulgadas; 5,59 pulgadas. Esta medida corresponde a la longitud de la diagonal de la pantalla que proyecta el celular activado (esta pantalla es de </a:t>
            </a:r>
            <a:r>
              <a:rPr lang="es-CR" dirty="0">
                <a:solidFill>
                  <a:schemeClr val="tx1"/>
                </a:solidFill>
                <a:cs typeface="Calibri" panose="020F0502020204030204" pitchFamily="34" charset="0"/>
              </a:rPr>
              <a:t>forma rectangular).  </a:t>
            </a:r>
          </a:p>
          <a:p>
            <a:pPr algn="just"/>
            <a:r>
              <a:rPr lang="es-CR" dirty="0">
                <a:solidFill>
                  <a:schemeClr val="tx1"/>
                </a:solidFill>
                <a:cs typeface="Calibri" panose="020F0502020204030204" pitchFamily="34" charset="0"/>
              </a:rPr>
              <a:t>En la siguiente, tabla se presenta información de 3 modelos de celulares:</a:t>
            </a:r>
            <a:endParaRPr lang="es-MX" dirty="0">
              <a:solidFill>
                <a:schemeClr val="tx1"/>
              </a:solidFill>
              <a:cs typeface="Calibri" panose="020F0502020204030204" pitchFamily="34" charset="0"/>
            </a:endParaRPr>
          </a:p>
          <a:p>
            <a:pPr>
              <a:lnSpc>
                <a:spcPct val="150000"/>
              </a:lnSpc>
              <a:spcAft>
                <a:spcPts val="800"/>
              </a:spcAft>
            </a:pPr>
            <a:endParaRPr lang="es-MX" dirty="0">
              <a:effectLst/>
              <a:latin typeface="+mn-l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E09C3F8-8AA5-4E96-B7F2-4A8DDA197976}"/>
              </a:ext>
            </a:extLst>
          </p:cNvPr>
          <p:cNvSpPr txBox="1"/>
          <p:nvPr/>
        </p:nvSpPr>
        <p:spPr>
          <a:xfrm>
            <a:off x="683568" y="4676438"/>
            <a:ext cx="7311960" cy="646331"/>
          </a:xfrm>
          <a:prstGeom prst="rect">
            <a:avLst/>
          </a:prstGeom>
          <a:solidFill>
            <a:schemeClr val="bg1"/>
          </a:solidFill>
        </p:spPr>
        <p:txBody>
          <a:bodyPr wrap="square" rtlCol="0">
            <a:spAutoFit/>
          </a:bodyPr>
          <a:lstStyle/>
          <a:p>
            <a:r>
              <a:rPr lang="es-CR" dirty="0">
                <a:cs typeface="Calibri" panose="020F0502020204030204" pitchFamily="34" charset="0"/>
              </a:rPr>
              <a:t>Para cada modelo, determine las medidas faltantes, identificadas con letras m y d.  Utilice en sus respuestas, dos decimales de precisión.</a:t>
            </a:r>
            <a:endParaRPr lang="es-MX" dirty="0"/>
          </a:p>
        </p:txBody>
      </p:sp>
      <p:graphicFrame>
        <p:nvGraphicFramePr>
          <p:cNvPr id="2" name="Tabla 1">
            <a:extLst>
              <a:ext uri="{FF2B5EF4-FFF2-40B4-BE49-F238E27FC236}">
                <a16:creationId xmlns:a16="http://schemas.microsoft.com/office/drawing/2014/main" id="{761750F3-F185-481E-9971-1DEFDA340630}"/>
              </a:ext>
            </a:extLst>
          </p:cNvPr>
          <p:cNvGraphicFramePr>
            <a:graphicFrameLocks noGrp="1"/>
          </p:cNvGraphicFramePr>
          <p:nvPr>
            <p:extLst>
              <p:ext uri="{D42A27DB-BD31-4B8C-83A1-F6EECF244321}">
                <p14:modId xmlns:p14="http://schemas.microsoft.com/office/powerpoint/2010/main" val="1241095865"/>
              </p:ext>
            </p:extLst>
          </p:nvPr>
        </p:nvGraphicFramePr>
        <p:xfrm>
          <a:off x="683568" y="2834640"/>
          <a:ext cx="7488831" cy="1692087"/>
        </p:xfrm>
        <a:graphic>
          <a:graphicData uri="http://schemas.openxmlformats.org/drawingml/2006/table">
            <a:tbl>
              <a:tblPr firstRow="1" firstCol="1" bandRow="1">
                <a:tableStyleId>{7DF18680-E054-41AD-8BC1-D1AEF772440D}</a:tableStyleId>
              </a:tblPr>
              <a:tblGrid>
                <a:gridCol w="1800200">
                  <a:extLst>
                    <a:ext uri="{9D8B030D-6E8A-4147-A177-3AD203B41FA5}">
                      <a16:colId xmlns:a16="http://schemas.microsoft.com/office/drawing/2014/main" val="3961774030"/>
                    </a:ext>
                  </a:extLst>
                </a:gridCol>
                <a:gridCol w="1872208">
                  <a:extLst>
                    <a:ext uri="{9D8B030D-6E8A-4147-A177-3AD203B41FA5}">
                      <a16:colId xmlns:a16="http://schemas.microsoft.com/office/drawing/2014/main" val="3783835050"/>
                    </a:ext>
                  </a:extLst>
                </a:gridCol>
                <a:gridCol w="1872208">
                  <a:extLst>
                    <a:ext uri="{9D8B030D-6E8A-4147-A177-3AD203B41FA5}">
                      <a16:colId xmlns:a16="http://schemas.microsoft.com/office/drawing/2014/main" val="4186563771"/>
                    </a:ext>
                  </a:extLst>
                </a:gridCol>
                <a:gridCol w="1944215">
                  <a:extLst>
                    <a:ext uri="{9D8B030D-6E8A-4147-A177-3AD203B41FA5}">
                      <a16:colId xmlns:a16="http://schemas.microsoft.com/office/drawing/2014/main" val="3195956049"/>
                    </a:ext>
                  </a:extLst>
                </a:gridCol>
              </a:tblGrid>
              <a:tr h="222250">
                <a:tc rowSpan="2">
                  <a:txBody>
                    <a:bodyPr/>
                    <a:lstStyle/>
                    <a:p>
                      <a:pPr marL="457200">
                        <a:lnSpc>
                          <a:spcPct val="107000"/>
                        </a:lnSpc>
                      </a:pPr>
                      <a:r>
                        <a:rPr lang="es-MX" sz="1800" dirty="0">
                          <a:effectLst/>
                        </a:rPr>
                        <a:t>Modelos de celular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457200" algn="ctr">
                        <a:lnSpc>
                          <a:spcPct val="107000"/>
                        </a:lnSpc>
                        <a:spcAft>
                          <a:spcPts val="800"/>
                        </a:spcAft>
                      </a:pPr>
                      <a:r>
                        <a:rPr lang="es-MX" sz="1800" dirty="0">
                          <a:effectLst/>
                        </a:rPr>
                        <a:t>Medida (en pulgadas)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282486303"/>
                  </a:ext>
                </a:extLst>
              </a:tr>
              <a:tr h="577279">
                <a:tc vMerge="1">
                  <a:txBody>
                    <a:bodyPr/>
                    <a:lstStyle/>
                    <a:p>
                      <a:endParaRPr lang="es-MX"/>
                    </a:p>
                  </a:txBody>
                  <a:tcPr/>
                </a:tc>
                <a:tc>
                  <a:txBody>
                    <a:bodyPr/>
                    <a:lstStyle/>
                    <a:p>
                      <a:pPr marL="457200" algn="ctr">
                        <a:lnSpc>
                          <a:spcPct val="107000"/>
                        </a:lnSpc>
                      </a:pPr>
                      <a:r>
                        <a:rPr lang="es-MX" sz="1600" b="1" dirty="0">
                          <a:effectLst/>
                        </a:rPr>
                        <a:t>Diagonal de</a:t>
                      </a:r>
                    </a:p>
                    <a:p>
                      <a:pPr marL="457200" algn="ctr">
                        <a:lnSpc>
                          <a:spcPct val="107000"/>
                        </a:lnSpc>
                      </a:pPr>
                      <a:r>
                        <a:rPr lang="es-MX" sz="1600" b="1" dirty="0">
                          <a:effectLst/>
                        </a:rPr>
                        <a:t>la pantalla</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600" b="1" dirty="0">
                          <a:effectLst/>
                        </a:rPr>
                        <a:t>El largo de la pantalla</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800"/>
                        </a:spcAft>
                      </a:pPr>
                      <a:r>
                        <a:rPr lang="es-MX" sz="1600" b="1" dirty="0">
                          <a:effectLst/>
                        </a:rPr>
                        <a:t>El ancho de la pantalla</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2859474"/>
                  </a:ext>
                </a:extLst>
              </a:tr>
              <a:tr h="214630">
                <a:tc>
                  <a:txBody>
                    <a:bodyPr/>
                    <a:lstStyle/>
                    <a:p>
                      <a:pPr marL="457200">
                        <a:lnSpc>
                          <a:spcPct val="107000"/>
                        </a:lnSpc>
                      </a:pPr>
                      <a:r>
                        <a:rPr lang="es-MX" sz="1800">
                          <a:effectLst/>
                        </a:rPr>
                        <a:t>A17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a:effectLst/>
                        </a:rPr>
                        <a:t>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dirty="0">
                          <a:effectLst/>
                        </a:rPr>
                        <a:t>4,33″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800"/>
                        </a:spcAft>
                      </a:pPr>
                      <a:r>
                        <a:rPr lang="es-MX" sz="1800" dirty="0">
                          <a:effectLst/>
                        </a:rPr>
                        <a:t>2,5″</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390159"/>
                  </a:ext>
                </a:extLst>
              </a:tr>
              <a:tr h="222250">
                <a:tc>
                  <a:txBody>
                    <a:bodyPr/>
                    <a:lstStyle/>
                    <a:p>
                      <a:pPr marL="457200">
                        <a:lnSpc>
                          <a:spcPct val="107000"/>
                        </a:lnSpc>
                      </a:pPr>
                      <a:r>
                        <a:rPr lang="es-MX" sz="1800">
                          <a:effectLst/>
                        </a:rPr>
                        <a:t>B31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a:effectLst/>
                        </a:rPr>
                        <a:t>5.5″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dirty="0">
                          <a:effectLst/>
                        </a:rPr>
                        <a:t>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800"/>
                        </a:spcAft>
                      </a:pPr>
                      <a:r>
                        <a:rPr lang="es-MX" sz="1800" dirty="0">
                          <a:effectLst/>
                        </a:rPr>
                        <a:t>2,56″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326287"/>
                  </a:ext>
                </a:extLst>
              </a:tr>
              <a:tr h="222250">
                <a:tc>
                  <a:txBody>
                    <a:bodyPr/>
                    <a:lstStyle/>
                    <a:p>
                      <a:pPr marL="457200">
                        <a:lnSpc>
                          <a:spcPct val="107000"/>
                        </a:lnSpc>
                      </a:pPr>
                      <a:r>
                        <a:rPr lang="es-MX" sz="1800">
                          <a:effectLst/>
                        </a:rPr>
                        <a:t>C47</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a:effectLst/>
                        </a:rPr>
                        <a:t>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pPr>
                      <a:r>
                        <a:rPr lang="es-MX" sz="1800">
                          <a:effectLst/>
                        </a:rPr>
                        <a:t>5.91″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07000"/>
                        </a:lnSpc>
                        <a:spcAft>
                          <a:spcPts val="800"/>
                        </a:spcAft>
                      </a:pPr>
                      <a:r>
                        <a:rPr lang="es-MX" sz="1800" dirty="0">
                          <a:effectLst/>
                        </a:rPr>
                        <a:t>2,72″</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447750"/>
                  </a:ext>
                </a:extLst>
              </a:tr>
            </a:tbl>
          </a:graphicData>
        </a:graphic>
      </p:graphicFrame>
    </p:spTree>
    <p:extLst>
      <p:ext uri="{BB962C8B-B14F-4D97-AF65-F5344CB8AC3E}">
        <p14:creationId xmlns:p14="http://schemas.microsoft.com/office/powerpoint/2010/main" val="231697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90"/>
                                          </p:val>
                                        </p:tav>
                                        <p:tav tm="100000">
                                          <p:val>
                                            <p:fltVal val="0"/>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4">
            <a:extLst>
              <a:ext uri="{FF2B5EF4-FFF2-40B4-BE49-F238E27FC236}">
                <a16:creationId xmlns:a16="http://schemas.microsoft.com/office/drawing/2014/main" id="{A8A4342A-3F45-40BF-93E3-F9835CE11DC4}"/>
              </a:ext>
            </a:extLst>
          </p:cNvPr>
          <p:cNvGraphicFramePr>
            <a:graphicFrameLocks noGrp="1"/>
          </p:cNvGraphicFramePr>
          <p:nvPr>
            <p:extLst>
              <p:ext uri="{D42A27DB-BD31-4B8C-83A1-F6EECF244321}">
                <p14:modId xmlns:p14="http://schemas.microsoft.com/office/powerpoint/2010/main" val="1004791432"/>
              </p:ext>
            </p:extLst>
          </p:nvPr>
        </p:nvGraphicFramePr>
        <p:xfrm>
          <a:off x="395536" y="404665"/>
          <a:ext cx="8568952" cy="5924954"/>
        </p:xfrm>
        <a:graphic>
          <a:graphicData uri="http://schemas.openxmlformats.org/drawingml/2006/table">
            <a:tbl>
              <a:tblPr firstRow="1" bandRow="1">
                <a:tableStyleId>{7DF18680-E054-41AD-8BC1-D1AEF772440D}</a:tableStyleId>
              </a:tblPr>
              <a:tblGrid>
                <a:gridCol w="8568952">
                  <a:extLst>
                    <a:ext uri="{9D8B030D-6E8A-4147-A177-3AD203B41FA5}">
                      <a16:colId xmlns:a16="http://schemas.microsoft.com/office/drawing/2014/main" val="3485483610"/>
                    </a:ext>
                  </a:extLst>
                </a:gridCol>
              </a:tblGrid>
              <a:tr h="938476">
                <a:tc>
                  <a:txBody>
                    <a:bodyPr/>
                    <a:lstStyle/>
                    <a:p>
                      <a:pPr algn="ctr"/>
                      <a:r>
                        <a:rPr lang="es-CR" sz="1800" b="1" kern="1200" dirty="0">
                          <a:solidFill>
                            <a:schemeClr val="lt1"/>
                          </a:solidFill>
                          <a:effectLst/>
                        </a:rPr>
                        <a:t>¿Qué preguntan? ¿Qué ocupo?</a:t>
                      </a:r>
                      <a:endParaRPr lang="es-MX" sz="1800" b="1" kern="1200" dirty="0">
                        <a:solidFill>
                          <a:schemeClr val="lt1"/>
                        </a:solidFill>
                        <a:effectLst/>
                      </a:endParaRPr>
                    </a:p>
                    <a:p>
                      <a:pPr algn="ctr"/>
                      <a:r>
                        <a:rPr lang="es-CR" sz="1800" b="1" kern="1200" dirty="0">
                          <a:solidFill>
                            <a:schemeClr val="lt1"/>
                          </a:solidFill>
                          <a:effectLst/>
                        </a:rPr>
                        <a:t>Las dimensiones faltantes en las pantallas de dos modelos de celulares dados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CR" sz="1800" kern="1200" dirty="0">
                          <a:solidFill>
                            <a:schemeClr val="dk1"/>
                          </a:solidFill>
                          <a:effectLst/>
                        </a:rPr>
                        <a:t>Identificar las dimensiones dadas y la dimensión por determinar.</a:t>
                      </a:r>
                      <a:endParaRPr lang="es-MX" sz="1800" kern="1200" dirty="0">
                        <a:solidFill>
                          <a:schemeClr val="dk1"/>
                        </a:solidFill>
                        <a:effectLst/>
                      </a:endParaRPr>
                    </a:p>
                    <a:p>
                      <a:pPr algn="ctr"/>
                      <a:endParaRPr lang="es-MX" sz="1800" b="1" kern="1200" dirty="0">
                        <a:solidFill>
                          <a:schemeClr val="lt1"/>
                        </a:solidFill>
                        <a:effectLst/>
                        <a:latin typeface="+mn-lt"/>
                        <a:ea typeface="+mn-ea"/>
                        <a:cs typeface="+mn-cs"/>
                      </a:endParaRPr>
                    </a:p>
                  </a:txBody>
                  <a:tcPr/>
                </a:tc>
                <a:extLst>
                  <a:ext uri="{0D108BD9-81ED-4DB2-BD59-A6C34878D82A}">
                    <a16:rowId xmlns:a16="http://schemas.microsoft.com/office/drawing/2014/main" val="4194653091"/>
                  </a:ext>
                </a:extLst>
              </a:tr>
              <a:tr h="1710144">
                <a:tc>
                  <a:txBody>
                    <a:bodyPr/>
                    <a:lstStyle/>
                    <a:p>
                      <a:pPr marL="0" lvl="0" indent="0">
                        <a:buFont typeface="+mj-lt"/>
                        <a:buNone/>
                      </a:pPr>
                      <a:endParaRPr lang="es-CR" sz="1800" kern="1200" dirty="0">
                        <a:solidFill>
                          <a:schemeClr val="dk1"/>
                        </a:solidFill>
                        <a:effectLst/>
                      </a:endParaRPr>
                    </a:p>
                    <a:p>
                      <a:pPr marL="0" lvl="0" indent="0">
                        <a:buFont typeface="+mj-lt"/>
                        <a:buNone/>
                      </a:pPr>
                      <a:endParaRPr lang="es-CR" sz="1800" kern="1200" dirty="0">
                        <a:solidFill>
                          <a:schemeClr val="dk1"/>
                        </a:solidFill>
                        <a:effectLst/>
                      </a:endParaRPr>
                    </a:p>
                    <a:p>
                      <a:pPr marL="0" lvl="0" indent="0">
                        <a:buFont typeface="+mj-lt"/>
                        <a:buNone/>
                      </a:pPr>
                      <a:endParaRPr lang="es-CR" sz="1800" kern="1200" dirty="0">
                        <a:solidFill>
                          <a:schemeClr val="dk1"/>
                        </a:solidFill>
                        <a:effectLst/>
                      </a:endParaRPr>
                    </a:p>
                    <a:p>
                      <a:pPr marL="285750" lvl="0" indent="-285750">
                        <a:buFont typeface="Arial" panose="020B0604020202020204" pitchFamily="34" charset="0"/>
                        <a:buChar char="•"/>
                      </a:pPr>
                      <a:r>
                        <a:rPr lang="es-CR" sz="1800" kern="1200" dirty="0">
                          <a:solidFill>
                            <a:schemeClr val="dk1"/>
                          </a:solidFill>
                          <a:effectLst/>
                        </a:rPr>
                        <a:t>Representar la pantalla de los celulares</a:t>
                      </a:r>
                    </a:p>
                    <a:p>
                      <a:pPr marL="0" lvl="0" indent="0">
                        <a:buFont typeface="+mj-lt"/>
                        <a:buNone/>
                      </a:pPr>
                      <a:endParaRPr lang="es-CR" sz="1800" kern="1200" dirty="0">
                        <a:solidFill>
                          <a:schemeClr val="dk1"/>
                        </a:solidFill>
                        <a:effectLst/>
                      </a:endParaRPr>
                    </a:p>
                    <a:p>
                      <a:pPr marL="0" lvl="0" indent="0">
                        <a:buFont typeface="+mj-lt"/>
                        <a:buNone/>
                      </a:pPr>
                      <a:endParaRPr lang="es-CR" sz="1800" kern="1200" dirty="0">
                        <a:solidFill>
                          <a:schemeClr val="dk1"/>
                        </a:solidFill>
                        <a:effectLst/>
                      </a:endParaRPr>
                    </a:p>
                    <a:p>
                      <a:pPr marL="0" lvl="0" indent="0">
                        <a:buFont typeface="+mj-lt"/>
                        <a:buNone/>
                      </a:pPr>
                      <a:endParaRPr lang="es-CR" sz="1800" kern="1200" dirty="0">
                        <a:solidFill>
                          <a:schemeClr val="dk1"/>
                        </a:solidFill>
                        <a:effectLst/>
                      </a:endParaRPr>
                    </a:p>
                    <a:p>
                      <a:pPr marL="0" lvl="0" indent="0">
                        <a:buFont typeface="+mj-lt"/>
                        <a:buNone/>
                      </a:pPr>
                      <a:endParaRPr lang="es-MX" dirty="0"/>
                    </a:p>
                  </a:txBody>
                  <a:tcPr/>
                </a:tc>
                <a:extLst>
                  <a:ext uri="{0D108BD9-81ED-4DB2-BD59-A6C34878D82A}">
                    <a16:rowId xmlns:a16="http://schemas.microsoft.com/office/drawing/2014/main" val="273314070"/>
                  </a:ext>
                </a:extLst>
              </a:tr>
              <a:tr h="2175914">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romanUcPeriod"/>
                        <a:tabLst/>
                        <a:defRPr/>
                      </a:pPr>
                      <a:r>
                        <a:rPr lang="es-MX" sz="1800" kern="1200" dirty="0">
                          <a:solidFill>
                            <a:schemeClr val="dk1"/>
                          </a:solidFill>
                          <a:effectLst/>
                        </a:rPr>
                        <a:t>Modelizar la situación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sz="1800"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sz="1800"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sz="1800" kern="1200" dirty="0">
                        <a:solidFill>
                          <a:schemeClr val="dk1"/>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sz="1800" kern="1200" dirty="0">
                        <a:solidFill>
                          <a:schemeClr val="dk1"/>
                        </a:solidFill>
                        <a:effectLst/>
                      </a:endParaRPr>
                    </a:p>
                    <a:p>
                      <a:pPr marL="0" marR="0" lvl="0" indent="0" algn="ctr" defTabSz="914400" rtl="0" eaLnBrk="1" fontAlgn="auto" latinLnBrk="0" hangingPunct="1">
                        <a:lnSpc>
                          <a:spcPct val="100000"/>
                        </a:lnSpc>
                        <a:spcBef>
                          <a:spcPts val="0"/>
                        </a:spcBef>
                        <a:spcAft>
                          <a:spcPts val="0"/>
                        </a:spcAft>
                        <a:buClrTx/>
                        <a:buSzTx/>
                        <a:buFont typeface="+mj-lt"/>
                        <a:buNone/>
                        <a:tabLst/>
                        <a:defRPr/>
                      </a:pPr>
                      <a:endParaRPr lang="es-MX" sz="1800" kern="1200" dirty="0">
                        <a:solidFill>
                          <a:schemeClr val="dk1"/>
                        </a:solidFill>
                        <a:effectLst/>
                      </a:endParaRPr>
                    </a:p>
                    <a:p>
                      <a:pPr marL="514350" lvl="0" indent="-514350">
                        <a:buFont typeface="+mj-lt"/>
                        <a:buAutoNum type="romanUcPeriod"/>
                      </a:pPr>
                      <a:endParaRPr lang="es-MX" sz="1800" kern="1200" dirty="0">
                        <a:solidFill>
                          <a:schemeClr val="dk1"/>
                        </a:solidFill>
                        <a:effectLst/>
                        <a:latin typeface="+mn-lt"/>
                        <a:ea typeface="+mn-ea"/>
                        <a:cs typeface="+mn-cs"/>
                      </a:endParaRPr>
                    </a:p>
                  </a:txBody>
                  <a:tcPr/>
                </a:tc>
                <a:extLst>
                  <a:ext uri="{0D108BD9-81ED-4DB2-BD59-A6C34878D82A}">
                    <a16:rowId xmlns:a16="http://schemas.microsoft.com/office/drawing/2014/main" val="3151767714"/>
                  </a:ext>
                </a:extLst>
              </a:tr>
            </a:tbl>
          </a:graphicData>
        </a:graphic>
      </p:graphicFrame>
      <p:pic>
        <p:nvPicPr>
          <p:cNvPr id="9" name="Imagen 8">
            <a:extLst>
              <a:ext uri="{FF2B5EF4-FFF2-40B4-BE49-F238E27FC236}">
                <a16:creationId xmlns:a16="http://schemas.microsoft.com/office/drawing/2014/main" id="{B5A94E33-0AA2-4A41-AD51-3E8B671751DD}"/>
              </a:ext>
            </a:extLst>
          </p:cNvPr>
          <p:cNvPicPr>
            <a:picLocks noChangeAspect="1"/>
          </p:cNvPicPr>
          <p:nvPr/>
        </p:nvPicPr>
        <p:blipFill>
          <a:blip r:embed="rId2"/>
          <a:stretch>
            <a:fillRect/>
          </a:stretch>
        </p:blipFill>
        <p:spPr>
          <a:xfrm>
            <a:off x="5331238" y="2305821"/>
            <a:ext cx="989624" cy="1814310"/>
          </a:xfrm>
          <a:prstGeom prst="rect">
            <a:avLst/>
          </a:prstGeom>
        </p:spPr>
      </p:pic>
      <p:pic>
        <p:nvPicPr>
          <p:cNvPr id="11" name="Imagen 10">
            <a:extLst>
              <a:ext uri="{FF2B5EF4-FFF2-40B4-BE49-F238E27FC236}">
                <a16:creationId xmlns:a16="http://schemas.microsoft.com/office/drawing/2014/main" id="{1C0DC075-D1A3-4162-BFBF-597775BFB861}"/>
              </a:ext>
            </a:extLst>
          </p:cNvPr>
          <p:cNvPicPr>
            <a:picLocks noChangeAspect="1"/>
          </p:cNvPicPr>
          <p:nvPr/>
        </p:nvPicPr>
        <p:blipFill>
          <a:blip r:embed="rId3"/>
          <a:stretch>
            <a:fillRect/>
          </a:stretch>
        </p:blipFill>
        <p:spPr>
          <a:xfrm>
            <a:off x="4932040" y="4343204"/>
            <a:ext cx="1567844" cy="1678083"/>
          </a:xfrm>
          <a:prstGeom prst="rect">
            <a:avLst/>
          </a:prstGeom>
        </p:spPr>
      </p:pic>
    </p:spTree>
    <p:extLst>
      <p:ext uri="{BB962C8B-B14F-4D97-AF65-F5344CB8AC3E}">
        <p14:creationId xmlns:p14="http://schemas.microsoft.com/office/powerpoint/2010/main" val="26546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0E0F887D-A6CA-49E7-9268-25D0ED278C37}"/>
              </a:ext>
            </a:extLst>
          </p:cNvPr>
          <p:cNvGraphicFramePr>
            <a:graphicFrameLocks noGrp="1"/>
          </p:cNvGraphicFramePr>
          <p:nvPr>
            <p:extLst>
              <p:ext uri="{D42A27DB-BD31-4B8C-83A1-F6EECF244321}">
                <p14:modId xmlns:p14="http://schemas.microsoft.com/office/powerpoint/2010/main" val="4257624159"/>
              </p:ext>
            </p:extLst>
          </p:nvPr>
        </p:nvGraphicFramePr>
        <p:xfrm>
          <a:off x="179512" y="692696"/>
          <a:ext cx="8712968" cy="5624696"/>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3364988816"/>
                    </a:ext>
                  </a:extLst>
                </a:gridCol>
                <a:gridCol w="4356484">
                  <a:extLst>
                    <a:ext uri="{9D8B030D-6E8A-4147-A177-3AD203B41FA5}">
                      <a16:colId xmlns:a16="http://schemas.microsoft.com/office/drawing/2014/main" val="2135444463"/>
                    </a:ext>
                  </a:extLst>
                </a:gridCol>
              </a:tblGrid>
              <a:tr h="504056">
                <a:tc>
                  <a:txBody>
                    <a:bodyPr/>
                    <a:lstStyle/>
                    <a:p>
                      <a:pPr algn="ctr">
                        <a:lnSpc>
                          <a:spcPct val="107000"/>
                        </a:lnSpc>
                        <a:spcAft>
                          <a:spcPts val="800"/>
                        </a:spcAft>
                      </a:pP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871264355"/>
                  </a:ext>
                </a:extLst>
              </a:tr>
              <a:tr h="654291">
                <a:tc>
                  <a:txBody>
                    <a:bodyPr/>
                    <a:lstStyle/>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txBody>
                  <a:tcPr>
                    <a:solidFill>
                      <a:schemeClr val="accent5">
                        <a:lumMod val="20000"/>
                        <a:lumOff val="80000"/>
                      </a:schemeClr>
                    </a:solidFill>
                  </a:tcPr>
                </a:tc>
                <a:tc>
                  <a:txBody>
                    <a:bodyPr/>
                    <a:lstStyle/>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txBody>
                  <a:tcPr>
                    <a:solidFill>
                      <a:schemeClr val="accent5">
                        <a:lumMod val="20000"/>
                        <a:lumOff val="80000"/>
                      </a:schemeClr>
                    </a:solidFill>
                  </a:tcPr>
                </a:tc>
                <a:extLst>
                  <a:ext uri="{0D108BD9-81ED-4DB2-BD59-A6C34878D82A}">
                    <a16:rowId xmlns:a16="http://schemas.microsoft.com/office/drawing/2014/main" val="1997260115"/>
                  </a:ext>
                </a:extLst>
              </a:tr>
              <a:tr h="654291">
                <a:tc>
                  <a:txBody>
                    <a:bodyPr/>
                    <a:lstStyle/>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txBody>
                  <a:tcPr/>
                </a:tc>
                <a:tc>
                  <a:txBody>
                    <a:bodyPr/>
                    <a:lstStyle/>
                    <a:p>
                      <a:pPr marL="0" indent="0">
                        <a:buFont typeface="+mj-lt"/>
                        <a:buNone/>
                      </a:pPr>
                      <a:endParaRPr lang="es-MX" dirty="0"/>
                    </a:p>
                  </a:txBody>
                  <a:tcPr/>
                </a:tc>
                <a:extLst>
                  <a:ext uri="{0D108BD9-81ED-4DB2-BD59-A6C34878D82A}">
                    <a16:rowId xmlns:a16="http://schemas.microsoft.com/office/drawing/2014/main" val="3898566820"/>
                  </a:ext>
                </a:extLst>
              </a:tr>
            </a:tbl>
          </a:graphicData>
        </a:graphic>
      </p:graphicFrame>
      <p:pic>
        <p:nvPicPr>
          <p:cNvPr id="4" name="Imagen 3">
            <a:extLst>
              <a:ext uri="{FF2B5EF4-FFF2-40B4-BE49-F238E27FC236}">
                <a16:creationId xmlns:a16="http://schemas.microsoft.com/office/drawing/2014/main" id="{6D3DD88C-465C-4F6A-A004-12A6CEA80D3C}"/>
              </a:ext>
            </a:extLst>
          </p:cNvPr>
          <p:cNvPicPr>
            <a:picLocks noChangeAspect="1"/>
          </p:cNvPicPr>
          <p:nvPr/>
        </p:nvPicPr>
        <p:blipFill>
          <a:blip r:embed="rId2"/>
          <a:stretch>
            <a:fillRect/>
          </a:stretch>
        </p:blipFill>
        <p:spPr>
          <a:xfrm>
            <a:off x="1403648" y="1916832"/>
            <a:ext cx="1404681" cy="1681361"/>
          </a:xfrm>
          <a:prstGeom prst="rect">
            <a:avLst/>
          </a:prstGeom>
        </p:spPr>
      </p:pic>
      <p:pic>
        <p:nvPicPr>
          <p:cNvPr id="5" name="Imagen 4">
            <a:extLst>
              <a:ext uri="{FF2B5EF4-FFF2-40B4-BE49-F238E27FC236}">
                <a16:creationId xmlns:a16="http://schemas.microsoft.com/office/drawing/2014/main" id="{6F6050F5-9052-4E6B-9897-39CAB4268E48}"/>
              </a:ext>
            </a:extLst>
          </p:cNvPr>
          <p:cNvPicPr>
            <a:picLocks noChangeAspect="1"/>
          </p:cNvPicPr>
          <p:nvPr/>
        </p:nvPicPr>
        <p:blipFill>
          <a:blip r:embed="rId3"/>
          <a:stretch>
            <a:fillRect/>
          </a:stretch>
        </p:blipFill>
        <p:spPr>
          <a:xfrm>
            <a:off x="5868144" y="1916832"/>
            <a:ext cx="1491669" cy="1681361"/>
          </a:xfrm>
          <a:prstGeom prst="rect">
            <a:avLst/>
          </a:prstGeom>
        </p:spPr>
      </p:pic>
      <p:pic>
        <p:nvPicPr>
          <p:cNvPr id="6" name="Imagen 5">
            <a:extLst>
              <a:ext uri="{FF2B5EF4-FFF2-40B4-BE49-F238E27FC236}">
                <a16:creationId xmlns:a16="http://schemas.microsoft.com/office/drawing/2014/main" id="{2B03B6F0-E663-46D4-8C11-ECD7B9F7191C}"/>
              </a:ext>
            </a:extLst>
          </p:cNvPr>
          <p:cNvPicPr>
            <a:picLocks noChangeAspect="1"/>
          </p:cNvPicPr>
          <p:nvPr/>
        </p:nvPicPr>
        <p:blipFill>
          <a:blip r:embed="rId4"/>
          <a:stretch>
            <a:fillRect/>
          </a:stretch>
        </p:blipFill>
        <p:spPr>
          <a:xfrm>
            <a:off x="1293854" y="4293096"/>
            <a:ext cx="1514475" cy="1733550"/>
          </a:xfrm>
          <a:prstGeom prst="rect">
            <a:avLst/>
          </a:prstGeom>
        </p:spPr>
      </p:pic>
      <p:pic>
        <p:nvPicPr>
          <p:cNvPr id="7" name="Imagen 6">
            <a:extLst>
              <a:ext uri="{FF2B5EF4-FFF2-40B4-BE49-F238E27FC236}">
                <a16:creationId xmlns:a16="http://schemas.microsoft.com/office/drawing/2014/main" id="{D772FD7D-A8E1-4419-A3E6-BF3F958B072A}"/>
              </a:ext>
            </a:extLst>
          </p:cNvPr>
          <p:cNvPicPr>
            <a:picLocks noChangeAspect="1"/>
          </p:cNvPicPr>
          <p:nvPr/>
        </p:nvPicPr>
        <p:blipFill>
          <a:blip r:embed="rId5"/>
          <a:stretch>
            <a:fillRect/>
          </a:stretch>
        </p:blipFill>
        <p:spPr>
          <a:xfrm>
            <a:off x="5761490" y="4293096"/>
            <a:ext cx="1704975" cy="1666875"/>
          </a:xfrm>
          <a:prstGeom prst="rect">
            <a:avLst/>
          </a:prstGeom>
        </p:spPr>
      </p:pic>
      <p:sp>
        <p:nvSpPr>
          <p:cNvPr id="2" name="CuadroTexto 1"/>
          <p:cNvSpPr txBox="1"/>
          <p:nvPr/>
        </p:nvSpPr>
        <p:spPr>
          <a:xfrm>
            <a:off x="1619672" y="810192"/>
            <a:ext cx="1800200" cy="400110"/>
          </a:xfrm>
          <a:prstGeom prst="rect">
            <a:avLst/>
          </a:prstGeom>
          <a:noFill/>
        </p:spPr>
        <p:txBody>
          <a:bodyPr wrap="square" rtlCol="0">
            <a:spAutoFit/>
          </a:bodyPr>
          <a:lstStyle/>
          <a:p>
            <a:r>
              <a:rPr lang="es-CR" sz="2000" b="1" dirty="0">
                <a:ea typeface="Calibri" panose="020F0502020204030204" pitchFamily="34" charset="0"/>
                <a:cs typeface="Times New Roman" panose="02020603050405020304" pitchFamily="18" charset="0"/>
              </a:rPr>
              <a:t>Modelo B31</a:t>
            </a:r>
            <a:endParaRPr lang="es-CR" dirty="0"/>
          </a:p>
        </p:txBody>
      </p:sp>
      <p:sp>
        <p:nvSpPr>
          <p:cNvPr id="9" name="CuadroTexto 8"/>
          <p:cNvSpPr txBox="1"/>
          <p:nvPr/>
        </p:nvSpPr>
        <p:spPr>
          <a:xfrm>
            <a:off x="5868144" y="810192"/>
            <a:ext cx="1800200" cy="400110"/>
          </a:xfrm>
          <a:prstGeom prst="rect">
            <a:avLst/>
          </a:prstGeom>
          <a:noFill/>
        </p:spPr>
        <p:txBody>
          <a:bodyPr wrap="square" rtlCol="0">
            <a:spAutoFit/>
          </a:bodyPr>
          <a:lstStyle/>
          <a:p>
            <a:r>
              <a:rPr lang="es-CR" sz="2000" b="1" dirty="0">
                <a:ea typeface="Calibri" panose="020F0502020204030204" pitchFamily="34" charset="0"/>
                <a:cs typeface="Times New Roman" panose="02020603050405020304" pitchFamily="18" charset="0"/>
              </a:rPr>
              <a:t>Modelo C47</a:t>
            </a:r>
            <a:endParaRPr lang="es-CR" dirty="0"/>
          </a:p>
        </p:txBody>
      </p:sp>
      <p:sp>
        <p:nvSpPr>
          <p:cNvPr id="10" name="CuadroTexto 9"/>
          <p:cNvSpPr txBox="1"/>
          <p:nvPr/>
        </p:nvSpPr>
        <p:spPr>
          <a:xfrm>
            <a:off x="177047" y="3803269"/>
            <a:ext cx="4371710" cy="646331"/>
          </a:xfrm>
          <a:prstGeom prst="rect">
            <a:avLst/>
          </a:prstGeom>
          <a:noFill/>
        </p:spPr>
        <p:txBody>
          <a:bodyPr wrap="none" rtlCol="0">
            <a:spAutoFit/>
          </a:bodyPr>
          <a:lstStyle/>
          <a:p>
            <a:pPr marL="400050" indent="-400050">
              <a:buFont typeface="+mj-lt"/>
              <a:buAutoNum type="romanUcPeriod" startAt="2"/>
            </a:pPr>
            <a:r>
              <a:rPr lang="es-CR" b="1" dirty="0">
                <a:solidFill>
                  <a:schemeClr val="dk1"/>
                </a:solidFill>
              </a:rPr>
              <a:t>Establecer la relación de los datos</a:t>
            </a:r>
            <a:endParaRPr lang="es-MX" dirty="0">
              <a:solidFill>
                <a:schemeClr val="dk1"/>
              </a:solidFill>
            </a:endParaRPr>
          </a:p>
          <a:p>
            <a:endParaRPr lang="es-CR" dirty="0"/>
          </a:p>
        </p:txBody>
      </p:sp>
      <p:sp>
        <p:nvSpPr>
          <p:cNvPr id="11" name="CuadroTexto 10"/>
          <p:cNvSpPr txBox="1"/>
          <p:nvPr/>
        </p:nvSpPr>
        <p:spPr>
          <a:xfrm>
            <a:off x="4592778" y="3789040"/>
            <a:ext cx="4371710" cy="646331"/>
          </a:xfrm>
          <a:prstGeom prst="rect">
            <a:avLst/>
          </a:prstGeom>
          <a:noFill/>
        </p:spPr>
        <p:txBody>
          <a:bodyPr wrap="none" rtlCol="0">
            <a:spAutoFit/>
          </a:bodyPr>
          <a:lstStyle/>
          <a:p>
            <a:pPr marL="400050" indent="-400050">
              <a:buFont typeface="+mj-lt"/>
              <a:buAutoNum type="romanUcPeriod" startAt="2"/>
            </a:pPr>
            <a:r>
              <a:rPr lang="es-CR" b="1" dirty="0">
                <a:solidFill>
                  <a:schemeClr val="dk1"/>
                </a:solidFill>
              </a:rPr>
              <a:t>Establecer la relación de los datos</a:t>
            </a:r>
            <a:endParaRPr lang="es-MX" dirty="0">
              <a:solidFill>
                <a:schemeClr val="dk1"/>
              </a:solidFill>
            </a:endParaRPr>
          </a:p>
          <a:p>
            <a:endParaRPr lang="es-CR" dirty="0"/>
          </a:p>
        </p:txBody>
      </p:sp>
      <p:sp>
        <p:nvSpPr>
          <p:cNvPr id="12" name="CuadroTexto 11"/>
          <p:cNvSpPr txBox="1"/>
          <p:nvPr/>
        </p:nvSpPr>
        <p:spPr>
          <a:xfrm>
            <a:off x="177047" y="1254075"/>
            <a:ext cx="4371710" cy="923330"/>
          </a:xfrm>
          <a:prstGeom prst="rect">
            <a:avLst/>
          </a:prstGeom>
          <a:noFill/>
        </p:spPr>
        <p:txBody>
          <a:bodyPr wrap="square" rtlCol="0">
            <a:spAutoFit/>
          </a:bodyPr>
          <a:lstStyle/>
          <a:p>
            <a:pPr marL="400050" indent="-400050">
              <a:buFont typeface="+mj-lt"/>
              <a:buAutoNum type="romanUcPeriod"/>
            </a:pPr>
            <a:r>
              <a:rPr lang="es-CR" b="1" dirty="0">
                <a:solidFill>
                  <a:schemeClr val="dk1"/>
                </a:solidFill>
              </a:rPr>
              <a:t>Identificar los datos y relacionarlos según el contexto</a:t>
            </a:r>
            <a:endParaRPr lang="es-MX" dirty="0">
              <a:solidFill>
                <a:schemeClr val="dk1"/>
              </a:solidFill>
            </a:endParaRPr>
          </a:p>
          <a:p>
            <a:endParaRPr lang="es-CR" dirty="0"/>
          </a:p>
        </p:txBody>
      </p:sp>
      <p:sp>
        <p:nvSpPr>
          <p:cNvPr id="13" name="CuadroTexto 12"/>
          <p:cNvSpPr txBox="1"/>
          <p:nvPr/>
        </p:nvSpPr>
        <p:spPr>
          <a:xfrm>
            <a:off x="4582389" y="1192779"/>
            <a:ext cx="4371710" cy="923330"/>
          </a:xfrm>
          <a:prstGeom prst="rect">
            <a:avLst/>
          </a:prstGeom>
          <a:noFill/>
        </p:spPr>
        <p:txBody>
          <a:bodyPr wrap="square" rtlCol="0">
            <a:spAutoFit/>
          </a:bodyPr>
          <a:lstStyle/>
          <a:p>
            <a:pPr marL="400050" indent="-400050">
              <a:buFont typeface="+mj-lt"/>
              <a:buAutoNum type="romanUcPeriod"/>
            </a:pPr>
            <a:r>
              <a:rPr lang="es-CR" b="1" dirty="0">
                <a:solidFill>
                  <a:schemeClr val="dk1"/>
                </a:solidFill>
              </a:rPr>
              <a:t>Identificar los datos y relacionarlos según el contexto</a:t>
            </a:r>
            <a:endParaRPr lang="es-MX" dirty="0">
              <a:solidFill>
                <a:schemeClr val="dk1"/>
              </a:solidFill>
            </a:endParaRPr>
          </a:p>
          <a:p>
            <a:endParaRPr lang="es-CR" dirty="0"/>
          </a:p>
        </p:txBody>
      </p:sp>
    </p:spTree>
    <p:extLst>
      <p:ext uri="{BB962C8B-B14F-4D97-AF65-F5344CB8AC3E}">
        <p14:creationId xmlns:p14="http://schemas.microsoft.com/office/powerpoint/2010/main" val="143015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Effect transition="in" filter="fade">
                                      <p:cBhvr>
                                        <p:cTn id="36" dur="2000"/>
                                        <p:tgtEl>
                                          <p:spTgt spid="10"/>
                                        </p:tgtEl>
                                      </p:cBhvr>
                                    </p:animEffect>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anim calcmode="lin" valueType="num">
                                      <p:cBhvr>
                                        <p:cTn id="41" dur="2000" fill="hold"/>
                                        <p:tgtEl>
                                          <p:spTgt spid="6"/>
                                        </p:tgtEl>
                                        <p:attrNameLst>
                                          <p:attrName>ppt_x</p:attrName>
                                        </p:attrNameLst>
                                      </p:cBhvr>
                                      <p:tavLst>
                                        <p:tav tm="0">
                                          <p:val>
                                            <p:strVal val="#ppt_x"/>
                                          </p:val>
                                        </p:tav>
                                        <p:tav tm="100000">
                                          <p:val>
                                            <p:strVal val="#ppt_x"/>
                                          </p:val>
                                        </p:tav>
                                      </p:tavLst>
                                    </p:anim>
                                    <p:anim calcmode="lin" valueType="num">
                                      <p:cBhvr>
                                        <p:cTn id="4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000" fill="hold"/>
                                        <p:tgtEl>
                                          <p:spTgt spid="9"/>
                                        </p:tgtEl>
                                        <p:attrNameLst>
                                          <p:attrName>ppt_x</p:attrName>
                                        </p:attrNameLst>
                                      </p:cBhvr>
                                      <p:tavLst>
                                        <p:tav tm="0">
                                          <p:val>
                                            <p:strVal val="1+#ppt_w/2"/>
                                          </p:val>
                                        </p:tav>
                                        <p:tav tm="100000">
                                          <p:val>
                                            <p:strVal val="#ppt_x"/>
                                          </p:val>
                                        </p:tav>
                                      </p:tavLst>
                                    </p:anim>
                                    <p:anim calcmode="lin" valueType="num">
                                      <p:cBhvr additive="base">
                                        <p:cTn id="48" dur="20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2000" fill="hold"/>
                                        <p:tgtEl>
                                          <p:spTgt spid="13"/>
                                        </p:tgtEl>
                                        <p:attrNameLst>
                                          <p:attrName>ppt_w</p:attrName>
                                        </p:attrNameLst>
                                      </p:cBhvr>
                                      <p:tavLst>
                                        <p:tav tm="0">
                                          <p:val>
                                            <p:fltVal val="0"/>
                                          </p:val>
                                        </p:tav>
                                        <p:tav tm="100000">
                                          <p:val>
                                            <p:strVal val="#ppt_w"/>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Effect transition="in" filter="fade">
                                      <p:cBhvr>
                                        <p:cTn id="54" dur="2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ppt_w</p:attrName>
                                        </p:attrNameLst>
                                      </p:cBhvr>
                                      <p:tavLst>
                                        <p:tav tm="0">
                                          <p:val>
                                            <p:fltVal val="0"/>
                                          </p:val>
                                        </p:tav>
                                        <p:tav tm="100000">
                                          <p:val>
                                            <p:strVal val="#ppt_w"/>
                                          </p:val>
                                        </p:tav>
                                      </p:tavLst>
                                    </p:anim>
                                    <p:anim calcmode="lin" valueType="num">
                                      <p:cBhvr>
                                        <p:cTn id="60" dur="1000" fill="hold"/>
                                        <p:tgtEl>
                                          <p:spTgt spid="5"/>
                                        </p:tgtEl>
                                        <p:attrNameLst>
                                          <p:attrName>ppt_h</p:attrName>
                                        </p:attrNameLst>
                                      </p:cBhvr>
                                      <p:tavLst>
                                        <p:tav tm="0">
                                          <p:val>
                                            <p:fltVal val="0"/>
                                          </p:val>
                                        </p:tav>
                                        <p:tav tm="100000">
                                          <p:val>
                                            <p:strVal val="#ppt_h"/>
                                          </p:val>
                                        </p:tav>
                                      </p:tavLst>
                                    </p:anim>
                                    <p:anim calcmode="lin" valueType="num">
                                      <p:cBhvr>
                                        <p:cTn id="61" dur="1000" fill="hold"/>
                                        <p:tgtEl>
                                          <p:spTgt spid="5"/>
                                        </p:tgtEl>
                                        <p:attrNameLst>
                                          <p:attrName>style.rotation</p:attrName>
                                        </p:attrNameLst>
                                      </p:cBhvr>
                                      <p:tavLst>
                                        <p:tav tm="0">
                                          <p:val>
                                            <p:fltVal val="90"/>
                                          </p:val>
                                        </p:tav>
                                        <p:tav tm="100000">
                                          <p:val>
                                            <p:fltVal val="0"/>
                                          </p:val>
                                        </p:tav>
                                      </p:tavLst>
                                    </p:anim>
                                    <p:animEffect transition="in" filter="fade">
                                      <p:cBhvr>
                                        <p:cTn id="62" dur="1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2000" fill="hold"/>
                                        <p:tgtEl>
                                          <p:spTgt spid="11"/>
                                        </p:tgtEl>
                                        <p:attrNameLst>
                                          <p:attrName>ppt_w</p:attrName>
                                        </p:attrNameLst>
                                      </p:cBhvr>
                                      <p:tavLst>
                                        <p:tav tm="0">
                                          <p:val>
                                            <p:fltVal val="0"/>
                                          </p:val>
                                        </p:tav>
                                        <p:tav tm="100000">
                                          <p:val>
                                            <p:strVal val="#ppt_w"/>
                                          </p:val>
                                        </p:tav>
                                      </p:tavLst>
                                    </p:anim>
                                    <p:anim calcmode="lin" valueType="num">
                                      <p:cBhvr>
                                        <p:cTn id="68" dur="2000" fill="hold"/>
                                        <p:tgtEl>
                                          <p:spTgt spid="11"/>
                                        </p:tgtEl>
                                        <p:attrNameLst>
                                          <p:attrName>ppt_h</p:attrName>
                                        </p:attrNameLst>
                                      </p:cBhvr>
                                      <p:tavLst>
                                        <p:tav tm="0">
                                          <p:val>
                                            <p:fltVal val="0"/>
                                          </p:val>
                                        </p:tav>
                                        <p:tav tm="100000">
                                          <p:val>
                                            <p:strVal val="#ppt_h"/>
                                          </p:val>
                                        </p:tav>
                                      </p:tavLst>
                                    </p:anim>
                                    <p:animEffect transition="in" filter="fade">
                                      <p:cBhvr>
                                        <p:cTn id="69" dur="2000"/>
                                        <p:tgtEl>
                                          <p:spTgt spid="11"/>
                                        </p:tgtEl>
                                      </p:cBhvr>
                                    </p:animEffect>
                                  </p:childTnLst>
                                </p:cTn>
                              </p:par>
                            </p:childTnLst>
                          </p:cTn>
                        </p:par>
                        <p:par>
                          <p:cTn id="70" fill="hold">
                            <p:stCondLst>
                              <p:cond delay="2000"/>
                            </p:stCondLst>
                            <p:childTnLst>
                              <p:par>
                                <p:cTn id="71" presetID="42"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2000"/>
                                        <p:tgtEl>
                                          <p:spTgt spid="7"/>
                                        </p:tgtEl>
                                      </p:cBhvr>
                                    </p:animEffect>
                                    <p:anim calcmode="lin" valueType="num">
                                      <p:cBhvr>
                                        <p:cTn id="74" dur="2000" fill="hold"/>
                                        <p:tgtEl>
                                          <p:spTgt spid="7"/>
                                        </p:tgtEl>
                                        <p:attrNameLst>
                                          <p:attrName>ppt_x</p:attrName>
                                        </p:attrNameLst>
                                      </p:cBhvr>
                                      <p:tavLst>
                                        <p:tav tm="0">
                                          <p:val>
                                            <p:strVal val="#ppt_x"/>
                                          </p:val>
                                        </p:tav>
                                        <p:tav tm="100000">
                                          <p:val>
                                            <p:strVal val="#ppt_x"/>
                                          </p:val>
                                        </p:tav>
                                      </p:tavLst>
                                    </p:anim>
                                    <p:anim calcmode="lin" valueType="num">
                                      <p:cBhvr>
                                        <p:cTn id="75"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2D72772-3027-409D-88F6-FAEB5BC0AC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984776" cy="31683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upo 8">
            <a:extLst>
              <a:ext uri="{FF2B5EF4-FFF2-40B4-BE49-F238E27FC236}">
                <a16:creationId xmlns:a16="http://schemas.microsoft.com/office/drawing/2014/main" id="{2C515535-7AB9-4196-9509-254D5E0BC1E3}"/>
              </a:ext>
            </a:extLst>
          </p:cNvPr>
          <p:cNvGrpSpPr/>
          <p:nvPr/>
        </p:nvGrpSpPr>
        <p:grpSpPr>
          <a:xfrm>
            <a:off x="5436096" y="4653136"/>
            <a:ext cx="1466850" cy="1441450"/>
            <a:chOff x="4643812" y="4653136"/>
            <a:chExt cx="1466850" cy="1441450"/>
          </a:xfrm>
        </p:grpSpPr>
        <p:pic>
          <p:nvPicPr>
            <p:cNvPr id="10" name="Imagen 9">
              <a:extLst>
                <a:ext uri="{FF2B5EF4-FFF2-40B4-BE49-F238E27FC236}">
                  <a16:creationId xmlns:a16="http://schemas.microsoft.com/office/drawing/2014/main" id="{6996BEC1-A27C-42CD-8D89-6335F08C17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3812" y="4653136"/>
              <a:ext cx="1466850" cy="1441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EBAFA10B-F60B-44B6-A2E2-95482BF99E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24787" y="5011911"/>
              <a:ext cx="1104900" cy="723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extLst>
      <p:ext uri="{BB962C8B-B14F-4D97-AF65-F5344CB8AC3E}">
        <p14:creationId xmlns:p14="http://schemas.microsoft.com/office/powerpoint/2010/main" val="265710568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0E0F887D-A6CA-49E7-9268-25D0ED278C37}"/>
              </a:ext>
            </a:extLst>
          </p:cNvPr>
          <p:cNvGraphicFramePr>
            <a:graphicFrameLocks noGrp="1"/>
          </p:cNvGraphicFramePr>
          <p:nvPr>
            <p:extLst>
              <p:ext uri="{D42A27DB-BD31-4B8C-83A1-F6EECF244321}">
                <p14:modId xmlns:p14="http://schemas.microsoft.com/office/powerpoint/2010/main" val="3240507135"/>
              </p:ext>
            </p:extLst>
          </p:nvPr>
        </p:nvGraphicFramePr>
        <p:xfrm>
          <a:off x="215516" y="260648"/>
          <a:ext cx="8712968" cy="6049251"/>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3364988816"/>
                    </a:ext>
                  </a:extLst>
                </a:gridCol>
                <a:gridCol w="4356484">
                  <a:extLst>
                    <a:ext uri="{9D8B030D-6E8A-4147-A177-3AD203B41FA5}">
                      <a16:colId xmlns:a16="http://schemas.microsoft.com/office/drawing/2014/main" val="2135444463"/>
                    </a:ext>
                  </a:extLst>
                </a:gridCol>
              </a:tblGrid>
              <a:tr h="654291">
                <a:tc>
                  <a:txBody>
                    <a:bodyPr/>
                    <a:lstStyle/>
                    <a:p>
                      <a:pPr algn="ctr">
                        <a:lnSpc>
                          <a:spcPct val="107000"/>
                        </a:lnSpc>
                        <a:spcAft>
                          <a:spcPts val="800"/>
                        </a:spcAft>
                      </a:pPr>
                      <a:r>
                        <a:rPr lang="es-CR" sz="2000" b="1" dirty="0">
                          <a:solidFill>
                            <a:schemeClr val="tx1"/>
                          </a:solidFill>
                          <a:effectLst/>
                          <a:latin typeface="+mj-lt"/>
                          <a:ea typeface="Calibri" panose="020F0502020204030204" pitchFamily="34" charset="0"/>
                          <a:cs typeface="Times New Roman" panose="02020603050405020304" pitchFamily="18" charset="0"/>
                        </a:rPr>
                        <a:t>Modelo B31</a:t>
                      </a: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r>
                        <a:rPr lang="es-CR" sz="2000" b="1" dirty="0">
                          <a:solidFill>
                            <a:schemeClr val="tx1"/>
                          </a:solidFill>
                          <a:effectLst/>
                          <a:latin typeface="+mj-lt"/>
                          <a:ea typeface="Calibri" panose="020F0502020204030204" pitchFamily="34" charset="0"/>
                          <a:cs typeface="Times New Roman" panose="02020603050405020304" pitchFamily="18" charset="0"/>
                        </a:rPr>
                        <a:t>Modelo C47</a:t>
                      </a: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871264355"/>
                  </a:ext>
                </a:extLst>
              </a:tr>
              <a:tr h="0">
                <a:tc>
                  <a:txBody>
                    <a:bodyPr/>
                    <a:lstStyle/>
                    <a:p>
                      <a:pPr marL="400050" lvl="0" indent="-400050">
                        <a:buFont typeface="+mj-lt"/>
                        <a:buAutoNum type="romanUcPeriod" startAt="4"/>
                      </a:pPr>
                      <a:r>
                        <a:rPr lang="es-CR" sz="1800" b="1" kern="1200" dirty="0">
                          <a:solidFill>
                            <a:schemeClr val="dk1"/>
                          </a:solidFill>
                          <a:effectLst/>
                          <a:latin typeface="+mn-lt"/>
                          <a:ea typeface="+mn-ea"/>
                          <a:cs typeface="+mn-cs"/>
                        </a:rPr>
                        <a:t>Ve como estrategia: Aplicar el teorema de Pitágoras, estableciendo la relación</a:t>
                      </a:r>
                      <a:endParaRPr lang="es-MX" sz="1800" kern="1200" dirty="0">
                        <a:solidFill>
                          <a:schemeClr val="dk1"/>
                        </a:solidFill>
                        <a:effectLst/>
                        <a:latin typeface="+mn-lt"/>
                        <a:ea typeface="+mn-ea"/>
                        <a:cs typeface="+mn-cs"/>
                      </a:endParaRPr>
                    </a:p>
                  </a:txBody>
                  <a:tcPr>
                    <a:solidFill>
                      <a:schemeClr val="accent5">
                        <a:lumMod val="20000"/>
                        <a:lumOff val="80000"/>
                      </a:schemeClr>
                    </a:solidFill>
                  </a:tcPr>
                </a:tc>
                <a:tc>
                  <a:txBody>
                    <a:bodyPr/>
                    <a:lstStyle/>
                    <a:p>
                      <a:pPr marL="400050" lvl="0" indent="-400050">
                        <a:buFont typeface="+mj-lt"/>
                        <a:buAutoNum type="romanUcPeriod" startAt="4"/>
                      </a:pPr>
                      <a:r>
                        <a:rPr lang="es-CR" sz="1800" b="1" kern="1200" dirty="0">
                          <a:solidFill>
                            <a:schemeClr val="dk1"/>
                          </a:solidFill>
                          <a:effectLst/>
                          <a:latin typeface="+mn-lt"/>
                          <a:ea typeface="+mn-ea"/>
                          <a:cs typeface="+mn-cs"/>
                        </a:rPr>
                        <a:t>Ve como estrategia: Aplicar el teorema de Pitágoras, estableciendo la relación</a:t>
                      </a:r>
                      <a:endParaRPr lang="es-MX" sz="1800" kern="1200" dirty="0">
                        <a:solidFill>
                          <a:schemeClr val="dk1"/>
                        </a:solidFill>
                        <a:effectLst/>
                        <a:latin typeface="+mn-lt"/>
                        <a:ea typeface="+mn-ea"/>
                        <a:cs typeface="+mn-cs"/>
                      </a:endParaRPr>
                    </a:p>
                    <a:p>
                      <a:pPr marL="0" indent="0">
                        <a:buFont typeface="+mj-lt"/>
                        <a:buNone/>
                      </a:pPr>
                      <a:endParaRPr lang="es-MX" dirty="0"/>
                    </a:p>
                    <a:p>
                      <a:pPr marL="0" indent="0">
                        <a:buFont typeface="+mj-lt"/>
                        <a:buNone/>
                      </a:pPr>
                      <a:endParaRPr lang="es-MX" dirty="0"/>
                    </a:p>
                    <a:p>
                      <a:pPr marL="0" indent="0">
                        <a:buFont typeface="+mj-lt"/>
                        <a:buNone/>
                      </a:pPr>
                      <a:endParaRPr lang="es-MX" dirty="0"/>
                    </a:p>
                  </a:txBody>
                  <a:tcPr>
                    <a:solidFill>
                      <a:schemeClr val="accent5">
                        <a:lumMod val="20000"/>
                        <a:lumOff val="80000"/>
                      </a:schemeClr>
                    </a:solidFill>
                  </a:tcPr>
                </a:tc>
                <a:extLst>
                  <a:ext uri="{0D108BD9-81ED-4DB2-BD59-A6C34878D82A}">
                    <a16:rowId xmlns:a16="http://schemas.microsoft.com/office/drawing/2014/main" val="1997260115"/>
                  </a:ext>
                </a:extLst>
              </a:tr>
              <a:tr h="654291">
                <a:tc>
                  <a:txBody>
                    <a:bodyPr/>
                    <a:lstStyle/>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p>
                      <a:pPr marL="0" indent="0">
                        <a:buFont typeface="+mj-lt"/>
                        <a:buNone/>
                      </a:pPr>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dirty="0"/>
                    </a:p>
                  </a:txBody>
                  <a:tcPr/>
                </a:tc>
                <a:extLst>
                  <a:ext uri="{0D108BD9-81ED-4DB2-BD59-A6C34878D82A}">
                    <a16:rowId xmlns:a16="http://schemas.microsoft.com/office/drawing/2014/main" val="3898566820"/>
                  </a:ext>
                </a:extLst>
              </a:tr>
            </a:tbl>
          </a:graphicData>
        </a:graphic>
      </p:graphicFrame>
      <p:pic>
        <p:nvPicPr>
          <p:cNvPr id="2" name="Imagen 1">
            <a:extLst>
              <a:ext uri="{FF2B5EF4-FFF2-40B4-BE49-F238E27FC236}">
                <a16:creationId xmlns:a16="http://schemas.microsoft.com/office/drawing/2014/main" id="{F51589ED-8BCF-40AE-A0C1-EFD3B9351016}"/>
              </a:ext>
            </a:extLst>
          </p:cNvPr>
          <p:cNvPicPr>
            <a:picLocks noChangeAspect="1"/>
          </p:cNvPicPr>
          <p:nvPr/>
        </p:nvPicPr>
        <p:blipFill>
          <a:blip r:embed="rId2"/>
          <a:stretch>
            <a:fillRect/>
          </a:stretch>
        </p:blipFill>
        <p:spPr>
          <a:xfrm>
            <a:off x="683568" y="1918029"/>
            <a:ext cx="2880320" cy="577715"/>
          </a:xfrm>
          <a:prstGeom prst="rect">
            <a:avLst/>
          </a:prstGeom>
        </p:spPr>
      </p:pic>
      <p:pic>
        <p:nvPicPr>
          <p:cNvPr id="8" name="Imagen 7">
            <a:extLst>
              <a:ext uri="{FF2B5EF4-FFF2-40B4-BE49-F238E27FC236}">
                <a16:creationId xmlns:a16="http://schemas.microsoft.com/office/drawing/2014/main" id="{78C100DC-FB6A-4F18-8E48-E9567D0E8021}"/>
              </a:ext>
            </a:extLst>
          </p:cNvPr>
          <p:cNvPicPr>
            <a:picLocks noChangeAspect="1"/>
          </p:cNvPicPr>
          <p:nvPr/>
        </p:nvPicPr>
        <p:blipFill>
          <a:blip r:embed="rId3"/>
          <a:stretch>
            <a:fillRect/>
          </a:stretch>
        </p:blipFill>
        <p:spPr>
          <a:xfrm>
            <a:off x="5004048" y="1904957"/>
            <a:ext cx="3083979" cy="577715"/>
          </a:xfrm>
          <a:prstGeom prst="rect">
            <a:avLst/>
          </a:prstGeom>
        </p:spPr>
      </p:pic>
      <p:pic>
        <p:nvPicPr>
          <p:cNvPr id="10" name="Imagen 9">
            <a:extLst>
              <a:ext uri="{FF2B5EF4-FFF2-40B4-BE49-F238E27FC236}">
                <a16:creationId xmlns:a16="http://schemas.microsoft.com/office/drawing/2014/main" id="{649E2F1C-FA8F-4C7A-9BE5-0F887E608A0D}"/>
              </a:ext>
            </a:extLst>
          </p:cNvPr>
          <p:cNvPicPr>
            <a:picLocks noChangeAspect="1"/>
          </p:cNvPicPr>
          <p:nvPr/>
        </p:nvPicPr>
        <p:blipFill>
          <a:blip r:embed="rId4"/>
          <a:stretch>
            <a:fillRect/>
          </a:stretch>
        </p:blipFill>
        <p:spPr>
          <a:xfrm>
            <a:off x="1187624" y="3068960"/>
            <a:ext cx="2520280" cy="3215288"/>
          </a:xfrm>
          <a:prstGeom prst="rect">
            <a:avLst/>
          </a:prstGeom>
        </p:spPr>
      </p:pic>
      <p:pic>
        <p:nvPicPr>
          <p:cNvPr id="11" name="Imagen 10">
            <a:extLst>
              <a:ext uri="{FF2B5EF4-FFF2-40B4-BE49-F238E27FC236}">
                <a16:creationId xmlns:a16="http://schemas.microsoft.com/office/drawing/2014/main" id="{B1BA9C61-1502-47A4-9BD2-954952318E0A}"/>
              </a:ext>
            </a:extLst>
          </p:cNvPr>
          <p:cNvPicPr>
            <a:picLocks noChangeAspect="1"/>
          </p:cNvPicPr>
          <p:nvPr/>
        </p:nvPicPr>
        <p:blipFill>
          <a:blip r:embed="rId5"/>
          <a:stretch>
            <a:fillRect/>
          </a:stretch>
        </p:blipFill>
        <p:spPr>
          <a:xfrm>
            <a:off x="5436096" y="3068960"/>
            <a:ext cx="2520280" cy="3471890"/>
          </a:xfrm>
          <a:prstGeom prst="rect">
            <a:avLst/>
          </a:prstGeom>
        </p:spPr>
      </p:pic>
      <p:sp>
        <p:nvSpPr>
          <p:cNvPr id="4" name="CuadroTexto 3"/>
          <p:cNvSpPr txBox="1"/>
          <p:nvPr/>
        </p:nvSpPr>
        <p:spPr>
          <a:xfrm>
            <a:off x="216820" y="2641836"/>
            <a:ext cx="4063933" cy="646331"/>
          </a:xfrm>
          <a:prstGeom prst="rect">
            <a:avLst/>
          </a:prstGeom>
          <a:noFill/>
        </p:spPr>
        <p:txBody>
          <a:bodyPr wrap="none" rtlCol="0">
            <a:spAutoFit/>
          </a:bodyPr>
          <a:lstStyle/>
          <a:p>
            <a:pPr marL="400050" indent="-400050">
              <a:buFont typeface="+mj-lt"/>
              <a:buAutoNum type="romanUcPeriod" startAt="5"/>
            </a:pPr>
            <a:r>
              <a:rPr lang="es-CR" b="1" dirty="0">
                <a:solidFill>
                  <a:schemeClr val="dk1"/>
                </a:solidFill>
              </a:rPr>
              <a:t>Resuelve la ecuación planteada</a:t>
            </a:r>
            <a:endParaRPr lang="es-MX" dirty="0">
              <a:solidFill>
                <a:schemeClr val="dk1"/>
              </a:solidFill>
            </a:endParaRPr>
          </a:p>
          <a:p>
            <a:endParaRPr lang="es-CR" dirty="0"/>
          </a:p>
        </p:txBody>
      </p:sp>
      <p:sp>
        <p:nvSpPr>
          <p:cNvPr id="9" name="CuadroTexto 8"/>
          <p:cNvSpPr txBox="1"/>
          <p:nvPr/>
        </p:nvSpPr>
        <p:spPr>
          <a:xfrm>
            <a:off x="4715007" y="2638942"/>
            <a:ext cx="4063933" cy="646331"/>
          </a:xfrm>
          <a:prstGeom prst="rect">
            <a:avLst/>
          </a:prstGeom>
          <a:noFill/>
        </p:spPr>
        <p:txBody>
          <a:bodyPr wrap="none" rtlCol="0">
            <a:spAutoFit/>
          </a:bodyPr>
          <a:lstStyle/>
          <a:p>
            <a:pPr marL="400050" indent="-400050">
              <a:buFont typeface="+mj-lt"/>
              <a:buAutoNum type="romanUcPeriod" startAt="5"/>
            </a:pPr>
            <a:r>
              <a:rPr lang="es-CR" b="1" dirty="0">
                <a:solidFill>
                  <a:schemeClr val="dk1"/>
                </a:solidFill>
              </a:rPr>
              <a:t>Resuelve la ecuación planteada</a:t>
            </a:r>
            <a:endParaRPr lang="es-MX" dirty="0">
              <a:solidFill>
                <a:schemeClr val="dk1"/>
              </a:solidFill>
            </a:endParaRPr>
          </a:p>
          <a:p>
            <a:endParaRPr lang="es-CR" dirty="0"/>
          </a:p>
        </p:txBody>
      </p:sp>
    </p:spTree>
    <p:extLst>
      <p:ext uri="{BB962C8B-B14F-4D97-AF65-F5344CB8AC3E}">
        <p14:creationId xmlns:p14="http://schemas.microsoft.com/office/powerpoint/2010/main" val="33705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0E0F887D-A6CA-49E7-9268-25D0ED278C37}"/>
              </a:ext>
            </a:extLst>
          </p:cNvPr>
          <p:cNvGraphicFramePr>
            <a:graphicFrameLocks noGrp="1"/>
          </p:cNvGraphicFramePr>
          <p:nvPr>
            <p:extLst>
              <p:ext uri="{D42A27DB-BD31-4B8C-83A1-F6EECF244321}">
                <p14:modId xmlns:p14="http://schemas.microsoft.com/office/powerpoint/2010/main" val="23558768"/>
              </p:ext>
            </p:extLst>
          </p:nvPr>
        </p:nvGraphicFramePr>
        <p:xfrm>
          <a:off x="190446" y="2492896"/>
          <a:ext cx="8928992" cy="3087636"/>
        </p:xfrm>
        <a:graphic>
          <a:graphicData uri="http://schemas.openxmlformats.org/drawingml/2006/table">
            <a:tbl>
              <a:tblPr firstRow="1" bandRow="1">
                <a:tableStyleId>{5C22544A-7EE6-4342-B048-85BDC9FD1C3A}</a:tableStyleId>
              </a:tblPr>
              <a:tblGrid>
                <a:gridCol w="4613312">
                  <a:extLst>
                    <a:ext uri="{9D8B030D-6E8A-4147-A177-3AD203B41FA5}">
                      <a16:colId xmlns:a16="http://schemas.microsoft.com/office/drawing/2014/main" val="3364988816"/>
                    </a:ext>
                  </a:extLst>
                </a:gridCol>
                <a:gridCol w="4315680">
                  <a:extLst>
                    <a:ext uri="{9D8B030D-6E8A-4147-A177-3AD203B41FA5}">
                      <a16:colId xmlns:a16="http://schemas.microsoft.com/office/drawing/2014/main" val="2135444463"/>
                    </a:ext>
                  </a:extLst>
                </a:gridCol>
              </a:tblGrid>
              <a:tr h="648072">
                <a:tc>
                  <a:txBody>
                    <a:bodyPr/>
                    <a:lstStyle/>
                    <a:p>
                      <a:pPr algn="ctr">
                        <a:lnSpc>
                          <a:spcPct val="107000"/>
                        </a:lnSpc>
                        <a:spcAft>
                          <a:spcPts val="800"/>
                        </a:spcAft>
                      </a:pPr>
                      <a:endParaRPr lang="es-CR" sz="800" b="1"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CR" sz="2000" b="1" dirty="0">
                          <a:solidFill>
                            <a:schemeClr val="tx1"/>
                          </a:solidFill>
                          <a:effectLst/>
                          <a:latin typeface="+mj-lt"/>
                          <a:ea typeface="Calibri" panose="020F0502020204030204" pitchFamily="34" charset="0"/>
                          <a:cs typeface="Times New Roman" panose="02020603050405020304" pitchFamily="18" charset="0"/>
                        </a:rPr>
                        <a:t>Modelo B31</a:t>
                      </a: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800"/>
                        </a:spcAft>
                      </a:pPr>
                      <a:endParaRPr lang="es-CR" sz="800" b="1"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s-CR" sz="2000" b="1" dirty="0">
                          <a:solidFill>
                            <a:schemeClr val="tx1"/>
                          </a:solidFill>
                          <a:effectLst/>
                          <a:latin typeface="+mj-lt"/>
                          <a:ea typeface="Calibri" panose="020F0502020204030204" pitchFamily="34" charset="0"/>
                          <a:cs typeface="Times New Roman" panose="02020603050405020304" pitchFamily="18" charset="0"/>
                        </a:rPr>
                        <a:t>Modelo C47</a:t>
                      </a:r>
                      <a:endParaRPr lang="es-MX"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871264355"/>
                  </a:ext>
                </a:extLst>
              </a:tr>
              <a:tr h="2439564">
                <a:tc>
                  <a:txBody>
                    <a:bodyPr/>
                    <a:lstStyle/>
                    <a:p>
                      <a:pPr marL="0" indent="0">
                        <a:buFont typeface="+mj-lt"/>
                        <a:buNone/>
                      </a:pPr>
                      <a:endParaRPr lang="es-MX" dirty="0"/>
                    </a:p>
                    <a:p>
                      <a:pPr marL="0" indent="0">
                        <a:buFont typeface="+mj-lt"/>
                        <a:buNone/>
                      </a:pPr>
                      <a:endParaRPr lang="es-MX" dirty="0"/>
                    </a:p>
                  </a:txBody>
                  <a:tcPr>
                    <a:solidFill>
                      <a:schemeClr val="accent5">
                        <a:lumMod val="20000"/>
                        <a:lumOff val="80000"/>
                      </a:schemeClr>
                    </a:solidFill>
                  </a:tcPr>
                </a:tc>
                <a:tc>
                  <a:txBody>
                    <a:bodyPr/>
                    <a:lstStyle/>
                    <a:p>
                      <a:pPr marL="0" indent="0">
                        <a:buFont typeface="+mj-lt"/>
                        <a:buNone/>
                      </a:pPr>
                      <a:endParaRPr lang="es-MX" dirty="0"/>
                    </a:p>
                  </a:txBody>
                  <a:tcPr>
                    <a:solidFill>
                      <a:schemeClr val="accent5">
                        <a:lumMod val="20000"/>
                        <a:lumOff val="80000"/>
                      </a:schemeClr>
                    </a:solidFill>
                  </a:tcPr>
                </a:tc>
                <a:extLst>
                  <a:ext uri="{0D108BD9-81ED-4DB2-BD59-A6C34878D82A}">
                    <a16:rowId xmlns:a16="http://schemas.microsoft.com/office/drawing/2014/main" val="1997260115"/>
                  </a:ext>
                </a:extLst>
              </a:tr>
            </a:tbl>
          </a:graphicData>
        </a:graphic>
      </p:graphicFrame>
      <p:sp>
        <p:nvSpPr>
          <p:cNvPr id="2" name="CuadroTexto 1"/>
          <p:cNvSpPr txBox="1"/>
          <p:nvPr/>
        </p:nvSpPr>
        <p:spPr>
          <a:xfrm>
            <a:off x="1475656" y="1700808"/>
            <a:ext cx="6740948" cy="523220"/>
          </a:xfrm>
          <a:prstGeom prst="rect">
            <a:avLst/>
          </a:prstGeom>
          <a:noFill/>
        </p:spPr>
        <p:txBody>
          <a:bodyPr wrap="none" rtlCol="0">
            <a:spAutoFit/>
          </a:bodyPr>
          <a:lstStyle/>
          <a:p>
            <a:r>
              <a:rPr lang="es-CR" sz="2800" dirty="0"/>
              <a:t>VI. Brinda la respuesta según el contexto</a:t>
            </a:r>
          </a:p>
        </p:txBody>
      </p:sp>
      <p:sp>
        <p:nvSpPr>
          <p:cNvPr id="4" name="CuadroTexto 3"/>
          <p:cNvSpPr txBox="1"/>
          <p:nvPr/>
        </p:nvSpPr>
        <p:spPr>
          <a:xfrm>
            <a:off x="395536" y="3284984"/>
            <a:ext cx="4104456" cy="1200329"/>
          </a:xfrm>
          <a:prstGeom prst="rect">
            <a:avLst/>
          </a:prstGeom>
          <a:noFill/>
        </p:spPr>
        <p:txBody>
          <a:bodyPr wrap="square" rtlCol="0">
            <a:spAutoFit/>
          </a:bodyPr>
          <a:lstStyle/>
          <a:p>
            <a:pPr algn="just"/>
            <a:r>
              <a:rPr lang="es-CR" b="1" dirty="0">
                <a:solidFill>
                  <a:schemeClr val="dk1"/>
                </a:solidFill>
              </a:rPr>
              <a:t>En el  modelo de B31, la medida del largo  de su pantalla corresponde a 4,87” aproximadamente.</a:t>
            </a:r>
            <a:endParaRPr lang="es-MX" dirty="0"/>
          </a:p>
          <a:p>
            <a:endParaRPr lang="es-CR" dirty="0"/>
          </a:p>
        </p:txBody>
      </p:sp>
      <p:sp>
        <p:nvSpPr>
          <p:cNvPr id="5" name="CuadroTexto 4"/>
          <p:cNvSpPr txBox="1"/>
          <p:nvPr/>
        </p:nvSpPr>
        <p:spPr>
          <a:xfrm>
            <a:off x="4846130" y="3284984"/>
            <a:ext cx="4190366" cy="1200329"/>
          </a:xfrm>
          <a:prstGeom prst="rect">
            <a:avLst/>
          </a:prstGeom>
          <a:noFill/>
        </p:spPr>
        <p:txBody>
          <a:bodyPr wrap="square" rtlCol="0">
            <a:spAutoFit/>
          </a:bodyPr>
          <a:lstStyle/>
          <a:p>
            <a:pPr algn="just"/>
            <a:r>
              <a:rPr lang="es-CR" b="1" dirty="0">
                <a:solidFill>
                  <a:schemeClr val="dk1"/>
                </a:solidFill>
              </a:rPr>
              <a:t>En el  modelo C47, la medida de la diagonal de su pantalla corresponde a 6,51” aproximadamente.</a:t>
            </a:r>
            <a:endParaRPr lang="es-MX" dirty="0"/>
          </a:p>
          <a:p>
            <a:endParaRPr lang="es-CR" dirty="0"/>
          </a:p>
        </p:txBody>
      </p:sp>
    </p:spTree>
    <p:extLst>
      <p:ext uri="{BB962C8B-B14F-4D97-AF65-F5344CB8AC3E}">
        <p14:creationId xmlns:p14="http://schemas.microsoft.com/office/powerpoint/2010/main" val="123521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A815E79F-DAAE-4630-B820-406D10884B65}"/>
                  </a:ext>
                </a:extLst>
              </p:cNvPr>
              <p:cNvSpPr txBox="1"/>
              <p:nvPr/>
            </p:nvSpPr>
            <p:spPr>
              <a:xfrm>
                <a:off x="755576" y="525939"/>
                <a:ext cx="7128792" cy="984885"/>
              </a:xfrm>
              <a:prstGeom prst="rect">
                <a:avLst/>
              </a:prstGeom>
              <a:noFill/>
            </p:spPr>
            <p:txBody>
              <a:bodyPr wrap="square" rtlCol="0">
                <a:spAutoFit/>
              </a:bodyPr>
              <a:lstStyle/>
              <a:p>
                <a:r>
                  <a:rPr lang="es-ES" sz="2000" b="1" dirty="0">
                    <a:effectLst/>
                    <a:latin typeface="+mn-lt"/>
                    <a:ea typeface="Times New Roman" panose="02020603050405020304" pitchFamily="18" charset="0"/>
                    <a:cs typeface="Times New Roman" panose="02020603050405020304" pitchFamily="18" charset="0"/>
                  </a:rPr>
                  <a:t>Ejercicio: </a:t>
                </a:r>
              </a:p>
              <a:p>
                <a:r>
                  <a:rPr lang="es-ES" sz="2000" dirty="0">
                    <a:effectLst/>
                    <a:latin typeface="+mn-lt"/>
                    <a:ea typeface="Times New Roman" panose="02020603050405020304" pitchFamily="18" charset="0"/>
                    <a:cs typeface="Times New Roman" panose="02020603050405020304" pitchFamily="18" charset="0"/>
                  </a:rPr>
                  <a:t>Considere la siguiente recta de </a:t>
                </a:r>
                <a:r>
                  <a:rPr lang="es-ES" sz="2000" dirty="0">
                    <a:latin typeface="+mn-lt"/>
                    <a:ea typeface="Times New Roman" panose="02020603050405020304" pitchFamily="18" charset="0"/>
                    <a:cs typeface="Times New Roman" panose="02020603050405020304" pitchFamily="18" charset="0"/>
                  </a:rPr>
                  <a:t>una</a:t>
                </a:r>
                <a:r>
                  <a:rPr lang="es-ES" sz="2000" dirty="0">
                    <a:effectLst/>
                    <a:latin typeface="+mn-lt"/>
                    <a:ea typeface="Times New Roman" panose="02020603050405020304" pitchFamily="18" charset="0"/>
                    <a:cs typeface="Times New Roman" panose="02020603050405020304" pitchFamily="18" charset="0"/>
                  </a:rPr>
                  <a:t> función lineal </a:t>
                </a:r>
                <a14:m>
                  <m:oMath xmlns:m="http://schemas.openxmlformats.org/officeDocument/2006/math">
                    <m:r>
                      <a:rPr lang="es-ES" sz="2000" i="1">
                        <a:effectLst/>
                        <a:latin typeface="Cambria Math" panose="02040503050406030204" pitchFamily="18" charset="0"/>
                        <a:ea typeface="Times New Roman" panose="02020603050405020304" pitchFamily="18" charset="0"/>
                        <a:cs typeface="Times New Roman" panose="02020603050405020304" pitchFamily="18" charset="0"/>
                      </a:rPr>
                      <m:t>𝑓</m:t>
                    </m:r>
                  </m:oMath>
                </a14:m>
                <a:r>
                  <a:rPr lang="es-ES" sz="2000" dirty="0">
                    <a:effectLst/>
                    <a:latin typeface="+mn-lt"/>
                    <a:ea typeface="Times New Roman" panose="02020603050405020304" pitchFamily="18" charset="0"/>
                    <a:cs typeface="Times New Roman" panose="02020603050405020304" pitchFamily="18" charset="0"/>
                  </a:rPr>
                  <a:t>:</a:t>
                </a:r>
                <a:endParaRPr lang="es-MX" sz="2000" dirty="0">
                  <a:effectLst/>
                  <a:latin typeface="+mn-lt"/>
                  <a:ea typeface="Times New Roman" panose="02020603050405020304" pitchFamily="18" charset="0"/>
                  <a:cs typeface="Times New Roman" panose="02020603050405020304" pitchFamily="18" charset="0"/>
                </a:endParaRPr>
              </a:p>
              <a:p>
                <a:endParaRPr lang="es-MX" dirty="0"/>
              </a:p>
            </p:txBody>
          </p:sp>
        </mc:Choice>
        <mc:Fallback xmlns="">
          <p:sp>
            <p:nvSpPr>
              <p:cNvPr id="3" name="CuadroTexto 2">
                <a:extLst>
                  <a:ext uri="{FF2B5EF4-FFF2-40B4-BE49-F238E27FC236}">
                    <a16:creationId xmlns:a16="http://schemas.microsoft.com/office/drawing/2014/main" id="{A815E79F-DAAE-4630-B820-406D10884B65}"/>
                  </a:ext>
                </a:extLst>
              </p:cNvPr>
              <p:cNvSpPr txBox="1">
                <a:spLocks noRot="1" noChangeAspect="1" noMove="1" noResize="1" noEditPoints="1" noAdjustHandles="1" noChangeArrowheads="1" noChangeShapeType="1" noTextEdit="1"/>
              </p:cNvSpPr>
              <p:nvPr/>
            </p:nvSpPr>
            <p:spPr>
              <a:xfrm>
                <a:off x="755576" y="525939"/>
                <a:ext cx="7128792" cy="984885"/>
              </a:xfrm>
              <a:prstGeom prst="rect">
                <a:avLst/>
              </a:prstGeom>
              <a:blipFill>
                <a:blip r:embed="rId2"/>
                <a:stretch>
                  <a:fillRect l="-941" t="-2469"/>
                </a:stretch>
              </a:blipFill>
            </p:spPr>
            <p:txBody>
              <a:bodyPr/>
              <a:lstStyle/>
              <a:p>
                <a:r>
                  <a:rPr lang="es-MX">
                    <a:noFill/>
                  </a:rPr>
                  <a:t> </a:t>
                </a:r>
              </a:p>
            </p:txBody>
          </p:sp>
        </mc:Fallback>
      </mc:AlternateContent>
      <p:pic>
        <p:nvPicPr>
          <p:cNvPr id="4" name="Imagen 3">
            <a:extLst>
              <a:ext uri="{FF2B5EF4-FFF2-40B4-BE49-F238E27FC236}">
                <a16:creationId xmlns:a16="http://schemas.microsoft.com/office/drawing/2014/main" id="{AC73EB74-976F-4769-9F84-2CB30FB80DDB}"/>
              </a:ext>
            </a:extLst>
          </p:cNvPr>
          <p:cNvPicPr>
            <a:picLocks noChangeAspect="1"/>
          </p:cNvPicPr>
          <p:nvPr/>
        </p:nvPicPr>
        <p:blipFill>
          <a:blip r:embed="rId3"/>
          <a:stretch>
            <a:fillRect/>
          </a:stretch>
        </p:blipFill>
        <p:spPr>
          <a:xfrm>
            <a:off x="2001986" y="1340768"/>
            <a:ext cx="4635971" cy="3012261"/>
          </a:xfrm>
          <a:prstGeom prst="rect">
            <a:avLst/>
          </a:prstGeom>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17F03D2D-A22B-4D4E-BC72-D3A5AB2470CC}"/>
                  </a:ext>
                </a:extLst>
              </p:cNvPr>
              <p:cNvSpPr txBox="1"/>
              <p:nvPr/>
            </p:nvSpPr>
            <p:spPr>
              <a:xfrm>
                <a:off x="1007604" y="4437112"/>
                <a:ext cx="7128792" cy="1231106"/>
              </a:xfrm>
              <a:prstGeom prst="rect">
                <a:avLst/>
              </a:prstGeom>
              <a:noFill/>
            </p:spPr>
            <p:txBody>
              <a:bodyPr wrap="square" rtlCol="0">
                <a:spAutoFit/>
              </a:bodyPr>
              <a:lstStyle/>
              <a:p>
                <a:pPr algn="just"/>
                <a:r>
                  <a:rPr lang="es-ES" dirty="0"/>
                  <a:t>De acuerdo con los datos de la gráfica anterior, determine el criterio de la recta en su representación algebraica, es decir de la forma  </a:t>
                </a:r>
              </a:p>
              <a:p>
                <a:pPr algn="just"/>
                <a:r>
                  <a:rPr lang="es-ES" dirty="0"/>
                  <a:t> </a:t>
                </a:r>
                <a14:m>
                  <m:oMath xmlns:m="http://schemas.openxmlformats.org/officeDocument/2006/math">
                    <m:r>
                      <m:rPr>
                        <m:sty m:val="p"/>
                      </m:rPr>
                      <a:rPr lang="es-MX" sz="2000" b="0" i="0" smtClean="0">
                        <a:latin typeface="Cambria Math" panose="02040503050406030204" pitchFamily="18" charset="0"/>
                      </a:rPr>
                      <m:t>y</m:t>
                    </m:r>
                    <m:r>
                      <a:rPr lang="es-MX" sz="2000" b="0" i="1" smtClean="0">
                        <a:latin typeface="Cambria Math" panose="02040503050406030204" pitchFamily="18" charset="0"/>
                      </a:rPr>
                      <m:t>=</m:t>
                    </m:r>
                    <m:r>
                      <a:rPr lang="es-ES" sz="2000" i="1">
                        <a:latin typeface="Cambria Math" panose="02040503050406030204" pitchFamily="18" charset="0"/>
                      </a:rPr>
                      <m:t>𝑚𝑥</m:t>
                    </m:r>
                    <m:r>
                      <a:rPr lang="es-ES" sz="2000" i="1">
                        <a:latin typeface="Cambria Math" panose="02040503050406030204" pitchFamily="18" charset="0"/>
                      </a:rPr>
                      <m:t>+</m:t>
                    </m:r>
                    <m:r>
                      <a:rPr lang="es-ES" sz="2000" i="1">
                        <a:latin typeface="Cambria Math" panose="02040503050406030204" pitchFamily="18" charset="0"/>
                      </a:rPr>
                      <m:t>𝑏</m:t>
                    </m:r>
                  </m:oMath>
                </a14:m>
                <a:endParaRPr lang="es-MX" dirty="0"/>
              </a:p>
              <a:p>
                <a:endParaRPr lang="es-MX" dirty="0"/>
              </a:p>
            </p:txBody>
          </p:sp>
        </mc:Choice>
        <mc:Fallback xmlns="">
          <p:sp>
            <p:nvSpPr>
              <p:cNvPr id="6" name="CuadroTexto 5">
                <a:extLst>
                  <a:ext uri="{FF2B5EF4-FFF2-40B4-BE49-F238E27FC236}">
                    <a16:creationId xmlns:a16="http://schemas.microsoft.com/office/drawing/2014/main" id="{17F03D2D-A22B-4D4E-BC72-D3A5AB2470CC}"/>
                  </a:ext>
                </a:extLst>
              </p:cNvPr>
              <p:cNvSpPr txBox="1">
                <a:spLocks noRot="1" noChangeAspect="1" noMove="1" noResize="1" noEditPoints="1" noAdjustHandles="1" noChangeArrowheads="1" noChangeShapeType="1" noTextEdit="1"/>
              </p:cNvSpPr>
              <p:nvPr/>
            </p:nvSpPr>
            <p:spPr>
              <a:xfrm>
                <a:off x="1007604" y="4437112"/>
                <a:ext cx="7128792" cy="1231106"/>
              </a:xfrm>
              <a:prstGeom prst="rect">
                <a:avLst/>
              </a:prstGeom>
              <a:blipFill>
                <a:blip r:embed="rId4"/>
                <a:stretch>
                  <a:fillRect l="-684" t="-2970" r="-684"/>
                </a:stretch>
              </a:blipFill>
            </p:spPr>
            <p:txBody>
              <a:bodyPr/>
              <a:lstStyle/>
              <a:p>
                <a:r>
                  <a:rPr lang="es-MX">
                    <a:noFill/>
                  </a:rPr>
                  <a:t> </a:t>
                </a:r>
              </a:p>
            </p:txBody>
          </p:sp>
        </mc:Fallback>
      </mc:AlternateContent>
      <p:sp>
        <p:nvSpPr>
          <p:cNvPr id="9" name="CuadroTexto 8">
            <a:extLst>
              <a:ext uri="{FF2B5EF4-FFF2-40B4-BE49-F238E27FC236}">
                <a16:creationId xmlns:a16="http://schemas.microsoft.com/office/drawing/2014/main" id="{A1B47B5B-5B7F-4FCE-B47F-B3E45A9CFEAD}"/>
              </a:ext>
            </a:extLst>
          </p:cNvPr>
          <p:cNvSpPr txBox="1"/>
          <p:nvPr/>
        </p:nvSpPr>
        <p:spPr>
          <a:xfrm>
            <a:off x="827584" y="5637441"/>
            <a:ext cx="7488832" cy="861774"/>
          </a:xfrm>
          <a:prstGeom prst="rect">
            <a:avLst/>
          </a:prstGeom>
          <a:solidFill>
            <a:schemeClr val="accent5">
              <a:tint val="40000"/>
            </a:schemeClr>
          </a:solidFill>
        </p:spPr>
        <p:txBody>
          <a:bodyPr wrap="square" rtlCol="0">
            <a:spAutoFit/>
          </a:bodyPr>
          <a:lstStyle/>
          <a:p>
            <a:pPr algn="just"/>
            <a:r>
              <a:rPr lang="es-CR" sz="1400" i="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r>
              <a:rPr lang="es-CR" sz="1600" i="1" dirty="0">
                <a:effectLst/>
                <a:latin typeface="Calibri" panose="020F0502020204030204" pitchFamily="34" charset="0"/>
                <a:ea typeface="Times New Roman" panose="02020603050405020304" pitchFamily="18" charset="0"/>
                <a:cs typeface="Calibri" panose="020F0502020204030204" pitchFamily="34" charset="0"/>
              </a:rPr>
              <a:t>Determinar la pendiente, la intersección con el eje de las ordenadas y de las abscisas de una recta dada, en forma gráfica o algebraica.  (PEM, Décimo Año. Habilidad 11, p. 410)</a:t>
            </a:r>
            <a:endParaRPr lang="es-MX" sz="1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4397296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ppt_x</p:attrName>
                                        </p:attrNameLst>
                                      </p:cBhvr>
                                      <p:tavLst>
                                        <p:tav tm="0">
                                          <p:val>
                                            <p:strVal val="#ppt_x"/>
                                          </p:val>
                                        </p:tav>
                                        <p:tav tm="100000">
                                          <p:val>
                                            <p:strVal val="#ppt_x"/>
                                          </p:val>
                                        </p:tav>
                                      </p:tavLst>
                                    </p:anim>
                                    <p:anim calcmode="lin" valueType="num">
                                      <p:cBhvr>
                                        <p:cTn id="3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363AB20-DE59-412C-993F-8F14C6AA99AC}"/>
              </a:ext>
            </a:extLst>
          </p:cNvPr>
          <p:cNvGraphicFramePr>
            <a:graphicFrameLocks noGrp="1"/>
          </p:cNvGraphicFramePr>
          <p:nvPr>
            <p:extLst>
              <p:ext uri="{D42A27DB-BD31-4B8C-83A1-F6EECF244321}">
                <p14:modId xmlns:p14="http://schemas.microsoft.com/office/powerpoint/2010/main" val="1917604024"/>
              </p:ext>
            </p:extLst>
          </p:nvPr>
        </p:nvGraphicFramePr>
        <p:xfrm>
          <a:off x="251520" y="332656"/>
          <a:ext cx="8640960" cy="5976664"/>
        </p:xfrm>
        <a:graphic>
          <a:graphicData uri="http://schemas.openxmlformats.org/drawingml/2006/table">
            <a:tbl>
              <a:tblPr firstRow="1" bandRow="1">
                <a:tableStyleId>{17292A2E-F333-43FB-9621-5CBBE7FDCDCB}</a:tableStyleId>
              </a:tblPr>
              <a:tblGrid>
                <a:gridCol w="8640960">
                  <a:extLst>
                    <a:ext uri="{9D8B030D-6E8A-4147-A177-3AD203B41FA5}">
                      <a16:colId xmlns:a16="http://schemas.microsoft.com/office/drawing/2014/main" val="1706755858"/>
                    </a:ext>
                  </a:extLst>
                </a:gridCol>
              </a:tblGrid>
              <a:tr h="1458907">
                <a:tc>
                  <a:txBody>
                    <a:bodyPr/>
                    <a:lstStyle/>
                    <a:p>
                      <a:pPr algn="ctr"/>
                      <a:endParaRPr lang="es-ES" sz="2000" b="0" kern="1200" dirty="0">
                        <a:solidFill>
                          <a:schemeClr val="tx1"/>
                        </a:solidFill>
                        <a:effectLst/>
                        <a:latin typeface="+mn-lt"/>
                        <a:ea typeface="+mn-ea"/>
                        <a:cs typeface="+mn-cs"/>
                      </a:endParaRPr>
                    </a:p>
                    <a:p>
                      <a:pPr algn="ctr"/>
                      <a:endParaRPr lang="es-ES" sz="2000" b="0" kern="1200" dirty="0">
                        <a:solidFill>
                          <a:schemeClr val="tx1"/>
                        </a:solidFill>
                        <a:effectLst/>
                        <a:latin typeface="+mn-lt"/>
                        <a:ea typeface="+mn-ea"/>
                        <a:cs typeface="+mn-cs"/>
                      </a:endParaRPr>
                    </a:p>
                    <a:p>
                      <a:pPr algn="ctr"/>
                      <a:endParaRPr lang="es-MX" sz="2000" b="0" kern="1200" dirty="0">
                        <a:solidFill>
                          <a:schemeClr val="tx1"/>
                        </a:solidFill>
                        <a:effectLst/>
                        <a:latin typeface="+mn-lt"/>
                        <a:ea typeface="+mn-ea"/>
                        <a:cs typeface="+mn-cs"/>
                      </a:endParaRPr>
                    </a:p>
                  </a:txBody>
                  <a:tcPr/>
                </a:tc>
                <a:extLst>
                  <a:ext uri="{0D108BD9-81ED-4DB2-BD59-A6C34878D82A}">
                    <a16:rowId xmlns:a16="http://schemas.microsoft.com/office/drawing/2014/main" val="3445219919"/>
                  </a:ext>
                </a:extLst>
              </a:tr>
              <a:tr h="4517757">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lang="es-ES" sz="2000" b="1" kern="1200" dirty="0">
                          <a:solidFill>
                            <a:schemeClr val="tx1"/>
                          </a:solidFill>
                          <a:effectLst/>
                          <a:latin typeface="+mn-lt"/>
                          <a:ea typeface="+mn-ea"/>
                          <a:cs typeface="+mn-cs"/>
                        </a:rPr>
                        <a:t>Relaciona la información y datos del ejercicio.</a:t>
                      </a: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r>
                        <a:rPr lang="es-ES" sz="1800" kern="1200" dirty="0">
                          <a:solidFill>
                            <a:schemeClr val="tx1"/>
                          </a:solidFill>
                          <a:effectLst/>
                          <a:latin typeface="+mn-lt"/>
                          <a:ea typeface="+mn-ea"/>
                          <a:cs typeface="+mn-cs"/>
                        </a:rPr>
                        <a:t> </a:t>
                      </a: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ES" sz="1800" kern="1200" dirty="0">
                        <a:solidFill>
                          <a:schemeClr val="tx1"/>
                        </a:solidFill>
                        <a:effectLst/>
                        <a:latin typeface="+mn-lt"/>
                        <a:ea typeface="+mn-ea"/>
                        <a:cs typeface="+mn-cs"/>
                      </a:endParaRPr>
                    </a:p>
                    <a:p>
                      <a:pPr marL="0" lvl="0" indent="0">
                        <a:buFont typeface="+mj-lt"/>
                        <a:buNone/>
                      </a:pPr>
                      <a:endParaRPr lang="es-MX" sz="1800" kern="1200" dirty="0">
                        <a:solidFill>
                          <a:schemeClr val="tx1"/>
                        </a:solidFill>
                        <a:effectLst/>
                        <a:latin typeface="+mn-lt"/>
                        <a:ea typeface="+mn-ea"/>
                        <a:cs typeface="+mn-cs"/>
                      </a:endParaRPr>
                    </a:p>
                    <a:p>
                      <a:endParaRPr lang="es-MX" dirty="0"/>
                    </a:p>
                  </a:txBody>
                  <a:tcPr/>
                </a:tc>
                <a:extLst>
                  <a:ext uri="{0D108BD9-81ED-4DB2-BD59-A6C34878D82A}">
                    <a16:rowId xmlns:a16="http://schemas.microsoft.com/office/drawing/2014/main" val="1344631306"/>
                  </a:ext>
                </a:extLst>
              </a:tr>
            </a:tbl>
          </a:graphicData>
        </a:graphic>
      </p:graphicFrame>
      <p:pic>
        <p:nvPicPr>
          <p:cNvPr id="5" name="Imagen 4">
            <a:extLst>
              <a:ext uri="{FF2B5EF4-FFF2-40B4-BE49-F238E27FC236}">
                <a16:creationId xmlns:a16="http://schemas.microsoft.com/office/drawing/2014/main" id="{8F66A7C2-D274-4EB1-AB0A-C9045BF8AE1C}"/>
              </a:ext>
            </a:extLst>
          </p:cNvPr>
          <p:cNvPicPr>
            <a:picLocks noChangeAspect="1"/>
          </p:cNvPicPr>
          <p:nvPr/>
        </p:nvPicPr>
        <p:blipFill>
          <a:blip r:embed="rId2"/>
          <a:stretch>
            <a:fillRect/>
          </a:stretch>
        </p:blipFill>
        <p:spPr>
          <a:xfrm>
            <a:off x="1259632" y="2204864"/>
            <a:ext cx="4635971" cy="3012261"/>
          </a:xfrm>
          <a:prstGeom prst="rect">
            <a:avLst/>
          </a:prstGeom>
        </p:spPr>
      </p:pic>
      <p:sp>
        <p:nvSpPr>
          <p:cNvPr id="2" name="CuadroTexto 1"/>
          <p:cNvSpPr txBox="1"/>
          <p:nvPr/>
        </p:nvSpPr>
        <p:spPr>
          <a:xfrm>
            <a:off x="-33529" y="351285"/>
            <a:ext cx="3168352" cy="677108"/>
          </a:xfrm>
          <a:prstGeom prst="rect">
            <a:avLst/>
          </a:prstGeom>
          <a:noFill/>
        </p:spPr>
        <p:txBody>
          <a:bodyPr wrap="square" rtlCol="0">
            <a:spAutoFit/>
          </a:bodyPr>
          <a:lstStyle/>
          <a:p>
            <a:pPr algn="ctr"/>
            <a:r>
              <a:rPr lang="es-ES" sz="2000" b="1" dirty="0"/>
              <a:t>¿Qué preguntan?    </a:t>
            </a:r>
            <a:endParaRPr lang="es-MX" sz="2000" b="1" dirty="0"/>
          </a:p>
          <a:p>
            <a:endParaRPr lang="es-CR" dirty="0"/>
          </a:p>
        </p:txBody>
      </p:sp>
      <mc:AlternateContent xmlns:mc="http://schemas.openxmlformats.org/markup-compatibility/2006" xmlns:a14="http://schemas.microsoft.com/office/drawing/2010/main">
        <mc:Choice Requires="a14">
          <p:sp>
            <p:nvSpPr>
              <p:cNvPr id="4" name="CuadroTexto 3"/>
              <p:cNvSpPr txBox="1"/>
              <p:nvPr/>
            </p:nvSpPr>
            <p:spPr>
              <a:xfrm>
                <a:off x="2508307" y="279489"/>
                <a:ext cx="5271122" cy="461665"/>
              </a:xfrm>
              <a:prstGeom prst="rect">
                <a:avLst/>
              </a:prstGeom>
              <a:noFill/>
            </p:spPr>
            <p:txBody>
              <a:bodyPr wrap="none" rtlCol="0">
                <a:spAutoFit/>
              </a:bodyPr>
              <a:lstStyle/>
              <a:p>
                <a:pPr lvl="0" algn="ctr" eaLnBrk="1" fontAlgn="auto" hangingPunct="1">
                  <a:spcBef>
                    <a:spcPts val="0"/>
                  </a:spcBef>
                  <a:spcAft>
                    <a:spcPts val="0"/>
                  </a:spcAft>
                  <a:defRPr/>
                </a:pPr>
                <a:r>
                  <a:rPr lang="es-MX" sz="2400" i="1" dirty="0"/>
                  <a:t>L</a:t>
                </a:r>
                <a14:m>
                  <m:oMath xmlns:m="http://schemas.openxmlformats.org/officeDocument/2006/math">
                    <m:r>
                      <a:rPr lang="es-MX" sz="2400" b="0" i="1" smtClean="0">
                        <a:latin typeface="Cambria Math" panose="02040503050406030204" pitchFamily="18" charset="0"/>
                      </a:rPr>
                      <m:t>𝑎</m:t>
                    </m:r>
                    <m:r>
                      <a:rPr lang="es-MX" sz="2400" b="0" i="1" smtClean="0">
                        <a:latin typeface="Cambria Math" panose="02040503050406030204" pitchFamily="18" charset="0"/>
                      </a:rPr>
                      <m:t> </m:t>
                    </m:r>
                    <m:r>
                      <a:rPr lang="es-MX" sz="2400" b="0" i="1" smtClean="0">
                        <a:latin typeface="Cambria Math" panose="02040503050406030204" pitchFamily="18" charset="0"/>
                      </a:rPr>
                      <m:t>𝑒𝑐𝑢𝑎𝑐𝑖</m:t>
                    </m:r>
                    <m:r>
                      <a:rPr lang="es-MX" sz="2400" b="0" i="1" smtClean="0">
                        <a:latin typeface="Cambria Math" panose="02040503050406030204" pitchFamily="18" charset="0"/>
                      </a:rPr>
                      <m:t>ó</m:t>
                    </m:r>
                    <m:r>
                      <a:rPr lang="es-MX" sz="2400" b="0" i="1" smtClean="0">
                        <a:latin typeface="Cambria Math" panose="02040503050406030204" pitchFamily="18" charset="0"/>
                      </a:rPr>
                      <m:t>𝑛</m:t>
                    </m:r>
                    <m:r>
                      <a:rPr lang="es-MX" sz="2400" b="0" i="1" smtClean="0">
                        <a:latin typeface="Cambria Math" panose="02040503050406030204" pitchFamily="18" charset="0"/>
                      </a:rPr>
                      <m:t> </m:t>
                    </m:r>
                    <m:r>
                      <a:rPr lang="es-MX" sz="2400" b="0" i="1" smtClean="0">
                        <a:latin typeface="Cambria Math" panose="02040503050406030204" pitchFamily="18" charset="0"/>
                      </a:rPr>
                      <m:t>𝑑𝑒</m:t>
                    </m:r>
                    <m:r>
                      <a:rPr lang="es-MX" sz="2400" b="0" i="1" smtClean="0">
                        <a:latin typeface="Cambria Math" panose="02040503050406030204" pitchFamily="18" charset="0"/>
                      </a:rPr>
                      <m:t> </m:t>
                    </m:r>
                    <m:r>
                      <a:rPr lang="es-MX" sz="2400" b="0" i="1" smtClean="0">
                        <a:latin typeface="Cambria Math" panose="02040503050406030204" pitchFamily="18" charset="0"/>
                      </a:rPr>
                      <m:t>𝑙𝑎</m:t>
                    </m:r>
                    <m:r>
                      <a:rPr lang="es-MX" sz="2400" b="0" i="1" smtClean="0">
                        <a:latin typeface="Cambria Math" panose="02040503050406030204" pitchFamily="18" charset="0"/>
                      </a:rPr>
                      <m:t> </m:t>
                    </m:r>
                    <m:r>
                      <a:rPr lang="es-MX" sz="2400" b="0" i="1" smtClean="0">
                        <a:latin typeface="Cambria Math" panose="02040503050406030204" pitchFamily="18" charset="0"/>
                      </a:rPr>
                      <m:t>𝑟𝑒𝑐𝑡𝑎</m:t>
                    </m:r>
                    <m:r>
                      <a:rPr lang="es-MX" sz="2400" b="0" i="1" smtClean="0">
                        <a:latin typeface="Cambria Math" panose="02040503050406030204" pitchFamily="18" charset="0"/>
                      </a:rPr>
                      <m:t> </m:t>
                    </m:r>
                    <m:r>
                      <a:rPr lang="es-MX" sz="2400" b="0" i="1" smtClean="0">
                        <a:latin typeface="Cambria Math" panose="02040503050406030204" pitchFamily="18" charset="0"/>
                      </a:rPr>
                      <m:t>𝑑𝑒</m:t>
                    </m:r>
                    <m:r>
                      <a:rPr lang="es-MX" sz="2400" b="0" i="1" smtClean="0">
                        <a:latin typeface="Cambria Math" panose="02040503050406030204" pitchFamily="18" charset="0"/>
                      </a:rPr>
                      <m:t> </m:t>
                    </m:r>
                    <m:r>
                      <a:rPr lang="es-MX" sz="2400" b="0" i="1" smtClean="0">
                        <a:latin typeface="Cambria Math" panose="02040503050406030204" pitchFamily="18" charset="0"/>
                      </a:rPr>
                      <m:t>𝑙𝑎</m:t>
                    </m:r>
                    <m:r>
                      <a:rPr lang="es-MX" sz="2400" b="0" i="1" smtClean="0">
                        <a:latin typeface="Cambria Math" panose="02040503050406030204" pitchFamily="18" charset="0"/>
                      </a:rPr>
                      <m:t> </m:t>
                    </m:r>
                    <m:r>
                      <a:rPr lang="es-MX" sz="2400" b="0" i="1" smtClean="0">
                        <a:latin typeface="Cambria Math" panose="02040503050406030204" pitchFamily="18" charset="0"/>
                      </a:rPr>
                      <m:t>𝑔𝑟</m:t>
                    </m:r>
                    <m:r>
                      <a:rPr lang="es-MX" sz="2400" b="0" i="1" smtClean="0">
                        <a:latin typeface="Cambria Math" panose="02040503050406030204" pitchFamily="18" charset="0"/>
                      </a:rPr>
                      <m:t>á</m:t>
                    </m:r>
                    <m:r>
                      <a:rPr lang="es-MX" sz="2400" b="0" i="1" smtClean="0">
                        <a:latin typeface="Cambria Math" panose="02040503050406030204" pitchFamily="18" charset="0"/>
                      </a:rPr>
                      <m:t>𝑓𝑖𝑐𝑎</m:t>
                    </m:r>
                  </m:oMath>
                </a14:m>
                <a:endParaRPr lang="es-MX"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508307" y="279489"/>
                <a:ext cx="5271122" cy="461665"/>
              </a:xfrm>
              <a:prstGeom prst="rect">
                <a:avLst/>
              </a:prstGeom>
              <a:blipFill>
                <a:blip r:embed="rId3"/>
                <a:stretch>
                  <a:fillRect l="-1272" t="-9211" r="-347" b="-30263"/>
                </a:stretch>
              </a:blipFill>
            </p:spPr>
            <p:txBody>
              <a:bodyPr/>
              <a:lstStyle/>
              <a:p>
                <a:r>
                  <a:rPr lang="es-MX">
                    <a:noFill/>
                  </a:rPr>
                  <a:t> </a:t>
                </a:r>
              </a:p>
            </p:txBody>
          </p:sp>
        </mc:Fallback>
      </mc:AlternateContent>
      <p:sp>
        <p:nvSpPr>
          <p:cNvPr id="6" name="CuadroTexto 5"/>
          <p:cNvSpPr txBox="1"/>
          <p:nvPr/>
        </p:nvSpPr>
        <p:spPr>
          <a:xfrm>
            <a:off x="-252536" y="939520"/>
            <a:ext cx="3168352" cy="677108"/>
          </a:xfrm>
          <a:prstGeom prst="rect">
            <a:avLst/>
          </a:prstGeom>
          <a:noFill/>
        </p:spPr>
        <p:txBody>
          <a:bodyPr wrap="square" rtlCol="0">
            <a:spAutoFit/>
          </a:bodyPr>
          <a:lstStyle/>
          <a:p>
            <a:pPr algn="ctr"/>
            <a:r>
              <a:rPr lang="es-ES" sz="2000" b="1" dirty="0"/>
              <a:t>¿Qué ocupo?    </a:t>
            </a:r>
            <a:endParaRPr lang="es-MX" sz="2000" b="1" dirty="0"/>
          </a:p>
          <a:p>
            <a:endParaRPr lang="es-CR" dirty="0"/>
          </a:p>
        </p:txBody>
      </p:sp>
      <p:sp>
        <p:nvSpPr>
          <p:cNvPr id="7" name="CuadroTexto 6"/>
          <p:cNvSpPr txBox="1"/>
          <p:nvPr/>
        </p:nvSpPr>
        <p:spPr>
          <a:xfrm>
            <a:off x="2339752" y="920914"/>
            <a:ext cx="6552728" cy="707886"/>
          </a:xfrm>
          <a:prstGeom prst="rect">
            <a:avLst/>
          </a:prstGeom>
          <a:noFill/>
        </p:spPr>
        <p:txBody>
          <a:bodyPr wrap="square" rtlCol="0">
            <a:spAutoFit/>
          </a:bodyPr>
          <a:lstStyle/>
          <a:p>
            <a:r>
              <a:rPr lang="es-ES" sz="2000" i="1" dirty="0"/>
              <a:t>Relacionar la información de la gráfica con las fórmulas para obtener la ecuación de la recta.</a:t>
            </a:r>
            <a:endParaRPr lang="es-MX" sz="2000" dirty="0"/>
          </a:p>
        </p:txBody>
      </p:sp>
      <p:sp>
        <p:nvSpPr>
          <p:cNvPr id="10" name="CuadroTexto 9"/>
          <p:cNvSpPr txBox="1"/>
          <p:nvPr/>
        </p:nvSpPr>
        <p:spPr>
          <a:xfrm>
            <a:off x="189305" y="5331196"/>
            <a:ext cx="8954695" cy="707886"/>
          </a:xfrm>
          <a:prstGeom prst="rect">
            <a:avLst/>
          </a:prstGeom>
          <a:noFill/>
        </p:spPr>
        <p:txBody>
          <a:bodyPr wrap="none" rtlCol="0">
            <a:spAutoFit/>
          </a:bodyPr>
          <a:lstStyle/>
          <a:p>
            <a:pPr marL="285750" indent="-285750">
              <a:buFont typeface="Wingdings" panose="05000000000000000000" pitchFamily="2" charset="2"/>
              <a:buChar char="v"/>
            </a:pPr>
            <a:r>
              <a:rPr lang="es-ES" sz="2000" dirty="0"/>
              <a:t>Determinar los pares ordenados de la gráfica de la función f: (-2,5) y (6,0)  </a:t>
            </a:r>
            <a:endParaRPr lang="es-MX" sz="2000" dirty="0"/>
          </a:p>
          <a:p>
            <a:endParaRPr lang="es-CR" sz="2000" dirty="0"/>
          </a:p>
        </p:txBody>
      </p:sp>
      <p:sp>
        <p:nvSpPr>
          <p:cNvPr id="11" name="Rectángulo 10"/>
          <p:cNvSpPr/>
          <p:nvPr/>
        </p:nvSpPr>
        <p:spPr>
          <a:xfrm>
            <a:off x="-252536" y="5785700"/>
            <a:ext cx="5503430" cy="400110"/>
          </a:xfrm>
          <a:prstGeom prst="rect">
            <a:avLst/>
          </a:prstGeom>
        </p:spPr>
        <p:txBody>
          <a:bodyPr wrap="none">
            <a:spAutoFit/>
          </a:bodyPr>
          <a:lstStyle/>
          <a:p>
            <a:pPr marL="742950" lvl="1" indent="-285750">
              <a:buFont typeface="Wingdings" panose="05000000000000000000" pitchFamily="2" charset="2"/>
              <a:buChar char="v"/>
            </a:pPr>
            <a:r>
              <a:rPr lang="es-ES" sz="2000" dirty="0"/>
              <a:t>Relacionarlo con el criterio:    y =mx + b</a:t>
            </a:r>
            <a:endParaRPr lang="es-MX" sz="2000" dirty="0"/>
          </a:p>
        </p:txBody>
      </p:sp>
    </p:spTree>
    <p:extLst>
      <p:ext uri="{BB962C8B-B14F-4D97-AF65-F5344CB8AC3E}">
        <p14:creationId xmlns:p14="http://schemas.microsoft.com/office/powerpoint/2010/main" val="6442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363AB20-DE59-412C-993F-8F14C6AA99AC}"/>
              </a:ext>
            </a:extLst>
          </p:cNvPr>
          <p:cNvGraphicFramePr>
            <a:graphicFrameLocks noGrp="1"/>
          </p:cNvGraphicFramePr>
          <p:nvPr>
            <p:extLst>
              <p:ext uri="{D42A27DB-BD31-4B8C-83A1-F6EECF244321}">
                <p14:modId xmlns:p14="http://schemas.microsoft.com/office/powerpoint/2010/main" val="3750856871"/>
              </p:ext>
            </p:extLst>
          </p:nvPr>
        </p:nvGraphicFramePr>
        <p:xfrm>
          <a:off x="251520" y="332656"/>
          <a:ext cx="8640960" cy="5532447"/>
        </p:xfrm>
        <a:graphic>
          <a:graphicData uri="http://schemas.openxmlformats.org/drawingml/2006/table">
            <a:tbl>
              <a:tblPr firstRow="1" bandRow="1">
                <a:tableStyleId>{17292A2E-F333-43FB-9621-5CBBE7FDCDCB}</a:tableStyleId>
              </a:tblPr>
              <a:tblGrid>
                <a:gridCol w="8640960">
                  <a:extLst>
                    <a:ext uri="{9D8B030D-6E8A-4147-A177-3AD203B41FA5}">
                      <a16:colId xmlns:a16="http://schemas.microsoft.com/office/drawing/2014/main" val="1706755858"/>
                    </a:ext>
                  </a:extLst>
                </a:gridCol>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000" b="1" kern="1200" dirty="0">
                          <a:solidFill>
                            <a:schemeClr val="tx1"/>
                          </a:solidFill>
                          <a:effectLst/>
                          <a:latin typeface="+mn-lt"/>
                          <a:ea typeface="+mn-ea"/>
                          <a:cs typeface="+mn-cs"/>
                        </a:rPr>
                        <a:t>Ejercicio: Décimo…</a:t>
                      </a:r>
                      <a:endParaRPr lang="es-MX" sz="2000" b="1" dirty="0">
                        <a:solidFill>
                          <a:schemeClr val="tx1"/>
                        </a:solidFill>
                      </a:endParaRPr>
                    </a:p>
                    <a:p>
                      <a:pPr algn="l"/>
                      <a:endParaRPr lang="es-MX" sz="2000" b="0" dirty="0">
                        <a:solidFill>
                          <a:schemeClr val="tx1"/>
                        </a:solidFill>
                      </a:endParaRPr>
                    </a:p>
                  </a:txBody>
                  <a:tcPr/>
                </a:tc>
                <a:extLst>
                  <a:ext uri="{0D108BD9-81ED-4DB2-BD59-A6C34878D82A}">
                    <a16:rowId xmlns:a16="http://schemas.microsoft.com/office/drawing/2014/main" val="3445219919"/>
                  </a:ext>
                </a:extLst>
              </a:tr>
              <a:tr h="533727">
                <a:tc>
                  <a:txBody>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UcPeriod" startAt="2"/>
                        <a:tabLst/>
                        <a:defRPr/>
                      </a:pPr>
                      <a:r>
                        <a:rPr lang="es-ES" sz="2000" b="1" kern="1200" dirty="0">
                          <a:solidFill>
                            <a:schemeClr val="tx1"/>
                          </a:solidFill>
                          <a:effectLst/>
                          <a:latin typeface="+mn-lt"/>
                          <a:ea typeface="+mn-ea"/>
                          <a:cs typeface="+mn-cs"/>
                        </a:rPr>
                        <a:t>Desarrollo procedimientos que permiten resolver el ejercicio.</a:t>
                      </a:r>
                      <a:endParaRPr lang="es-MX" sz="2000" b="1" dirty="0"/>
                    </a:p>
                  </a:txBody>
                  <a:tcPr/>
                </a:tc>
                <a:extLst>
                  <a:ext uri="{0D108BD9-81ED-4DB2-BD59-A6C34878D82A}">
                    <a16:rowId xmlns:a16="http://schemas.microsoft.com/office/drawing/2014/main" val="1344631306"/>
                  </a:ext>
                </a:extLst>
              </a:tr>
              <a:tr h="533727">
                <a:tc>
                  <a:txBody>
                    <a:bodyPr/>
                    <a:lstStyle/>
                    <a:p>
                      <a:pPr marL="285750" indent="-285750">
                        <a:buFont typeface="Arial" panose="020B0604020202020204" pitchFamily="34" charset="0"/>
                        <a:buChar char="•"/>
                      </a:pPr>
                      <a:r>
                        <a:rPr lang="es-ES" sz="1800" kern="1200" dirty="0">
                          <a:solidFill>
                            <a:schemeClr val="tx1"/>
                          </a:solidFill>
                          <a:effectLst/>
                          <a:latin typeface="+mn-lt"/>
                          <a:ea typeface="+mn-ea"/>
                          <a:cs typeface="+mn-cs"/>
                        </a:rPr>
                        <a:t>Determina el valor de la pendiente (m), aplica la </a:t>
                      </a:r>
                      <a:r>
                        <a:rPr lang="es-MX" sz="1800" kern="1200" dirty="0">
                          <a:solidFill>
                            <a:schemeClr val="tx1"/>
                          </a:solidFill>
                          <a:effectLst/>
                          <a:latin typeface="+mn-lt"/>
                          <a:ea typeface="+mn-ea"/>
                          <a:cs typeface="+mn-cs"/>
                        </a:rPr>
                        <a:t>fórmula</a:t>
                      </a:r>
                      <a:r>
                        <a:rPr lang="es-ES" sz="1800" kern="1200" dirty="0">
                          <a:solidFill>
                            <a:schemeClr val="tx1"/>
                          </a:solidFill>
                          <a:effectLst/>
                          <a:latin typeface="+mn-lt"/>
                          <a:ea typeface="+mn-ea"/>
                          <a:cs typeface="+mn-cs"/>
                        </a:rPr>
                        <a:t> utilizando los pares ordenados.</a:t>
                      </a:r>
                    </a:p>
                    <a:p>
                      <a:pPr marL="285750" indent="-285750">
                        <a:buFont typeface="Arial" panose="020B0604020202020204" pitchFamily="34" charset="0"/>
                        <a:buChar char="•"/>
                      </a:pP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endParaRPr lang="es-ES" sz="1800" kern="1200" dirty="0">
                        <a:solidFill>
                          <a:schemeClr val="tx1"/>
                        </a:solidFill>
                        <a:effectLst/>
                        <a:latin typeface="+mn-lt"/>
                        <a:ea typeface="+mn-ea"/>
                        <a:cs typeface="+mn-cs"/>
                      </a:endParaRP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a:p>
                      <a:pPr marL="0" indent="0">
                        <a:buFont typeface="Arial" panose="020B0604020202020204" pitchFamily="34" charset="0"/>
                        <a:buNone/>
                      </a:pPr>
                      <a:endParaRPr lang="es-MX" dirty="0"/>
                    </a:p>
                  </a:txBody>
                  <a:tcPr/>
                </a:tc>
                <a:extLst>
                  <a:ext uri="{0D108BD9-81ED-4DB2-BD59-A6C34878D82A}">
                    <a16:rowId xmlns:a16="http://schemas.microsoft.com/office/drawing/2014/main" val="340847138"/>
                  </a:ext>
                </a:extLst>
              </a:tr>
              <a:tr h="5337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800" kern="1200" dirty="0">
                        <a:solidFill>
                          <a:schemeClr val="tx1"/>
                        </a:solidFill>
                        <a:effectLst/>
                        <a:latin typeface="+mn-lt"/>
                        <a:ea typeface="+mn-ea"/>
                        <a:cs typeface="+mn-cs"/>
                      </a:endParaRPr>
                    </a:p>
                    <a:p>
                      <a:pPr marL="0" indent="0">
                        <a:buFont typeface="Arial" panose="020B0604020202020204" pitchFamily="34" charset="0"/>
                        <a:buNone/>
                      </a:pPr>
                      <a:endParaRPr lang="es-MX" dirty="0"/>
                    </a:p>
                  </a:txBody>
                  <a:tcPr/>
                </a:tc>
                <a:extLst>
                  <a:ext uri="{0D108BD9-81ED-4DB2-BD59-A6C34878D82A}">
                    <a16:rowId xmlns:a16="http://schemas.microsoft.com/office/drawing/2014/main" val="1057633734"/>
                  </a:ext>
                </a:extLst>
              </a:tr>
            </a:tbl>
          </a:graphicData>
        </a:graphic>
      </p:graphicFrame>
      <p:pic>
        <p:nvPicPr>
          <p:cNvPr id="2" name="Imagen 1">
            <a:extLst>
              <a:ext uri="{FF2B5EF4-FFF2-40B4-BE49-F238E27FC236}">
                <a16:creationId xmlns:a16="http://schemas.microsoft.com/office/drawing/2014/main" id="{8B546D0A-304C-4B0C-95DD-FFE2941C93FD}"/>
              </a:ext>
            </a:extLst>
          </p:cNvPr>
          <p:cNvPicPr>
            <a:picLocks noChangeAspect="1"/>
          </p:cNvPicPr>
          <p:nvPr/>
        </p:nvPicPr>
        <p:blipFill>
          <a:blip r:embed="rId2"/>
          <a:stretch>
            <a:fillRect/>
          </a:stretch>
        </p:blipFill>
        <p:spPr>
          <a:xfrm>
            <a:off x="1979712" y="1916832"/>
            <a:ext cx="5446935" cy="1743019"/>
          </a:xfrm>
          <a:prstGeom prst="rect">
            <a:avLst/>
          </a:prstGeom>
        </p:spPr>
      </p:pic>
      <p:sp>
        <p:nvSpPr>
          <p:cNvPr id="4" name="CuadroTexto 3"/>
          <p:cNvSpPr txBox="1"/>
          <p:nvPr/>
        </p:nvSpPr>
        <p:spPr>
          <a:xfrm>
            <a:off x="237748" y="3883390"/>
            <a:ext cx="8294692" cy="923330"/>
          </a:xfrm>
          <a:prstGeom prst="rect">
            <a:avLst/>
          </a:prstGeom>
          <a:noFill/>
        </p:spPr>
        <p:txBody>
          <a:bodyPr wrap="square" rtlCol="0">
            <a:spAutoFit/>
          </a:bodyPr>
          <a:lstStyle/>
          <a:p>
            <a:r>
              <a:rPr lang="es-ES" dirty="0"/>
              <a:t>Determina el valor de la intersección (b), utilizando uno de los pares ordenados y el criterio.</a:t>
            </a:r>
          </a:p>
          <a:p>
            <a:endParaRPr lang="es-CR" dirty="0"/>
          </a:p>
        </p:txBody>
      </p:sp>
      <p:pic>
        <p:nvPicPr>
          <p:cNvPr id="6" name="Imagen 5">
            <a:extLst>
              <a:ext uri="{FF2B5EF4-FFF2-40B4-BE49-F238E27FC236}">
                <a16:creationId xmlns:a16="http://schemas.microsoft.com/office/drawing/2014/main" id="{2E5F5CF6-422F-4FC7-A8AD-C9BD8BBD2260}"/>
              </a:ext>
            </a:extLst>
          </p:cNvPr>
          <p:cNvPicPr>
            <a:picLocks noChangeAspect="1"/>
          </p:cNvPicPr>
          <p:nvPr/>
        </p:nvPicPr>
        <p:blipFill>
          <a:blip r:embed="rId3"/>
          <a:stretch>
            <a:fillRect/>
          </a:stretch>
        </p:blipFill>
        <p:spPr>
          <a:xfrm>
            <a:off x="1848587" y="4276807"/>
            <a:ext cx="5073013" cy="1506903"/>
          </a:xfrm>
          <a:prstGeom prst="rect">
            <a:avLst/>
          </a:prstGeom>
        </p:spPr>
      </p:pic>
    </p:spTree>
    <p:extLst>
      <p:ext uri="{BB962C8B-B14F-4D97-AF65-F5344CB8AC3E}">
        <p14:creationId xmlns:p14="http://schemas.microsoft.com/office/powerpoint/2010/main" val="24709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363AB20-DE59-412C-993F-8F14C6AA99AC}"/>
              </a:ext>
            </a:extLst>
          </p:cNvPr>
          <p:cNvGraphicFramePr>
            <a:graphicFrameLocks noGrp="1"/>
          </p:cNvGraphicFramePr>
          <p:nvPr>
            <p:extLst>
              <p:ext uri="{D42A27DB-BD31-4B8C-83A1-F6EECF244321}">
                <p14:modId xmlns:p14="http://schemas.microsoft.com/office/powerpoint/2010/main" val="340294870"/>
              </p:ext>
            </p:extLst>
          </p:nvPr>
        </p:nvGraphicFramePr>
        <p:xfrm>
          <a:off x="469176" y="836712"/>
          <a:ext cx="8496944" cy="4728892"/>
        </p:xfrm>
        <a:graphic>
          <a:graphicData uri="http://schemas.openxmlformats.org/drawingml/2006/table">
            <a:tbl>
              <a:tblPr firstRow="1" bandRow="1">
                <a:tableStyleId>{17292A2E-F333-43FB-9621-5CBBE7FDCDCB}</a:tableStyleId>
              </a:tblPr>
              <a:tblGrid>
                <a:gridCol w="8496944">
                  <a:extLst>
                    <a:ext uri="{9D8B030D-6E8A-4147-A177-3AD203B41FA5}">
                      <a16:colId xmlns:a16="http://schemas.microsoft.com/office/drawing/2014/main" val="1706755858"/>
                    </a:ext>
                  </a:extLst>
                </a:gridCol>
              </a:tblGrid>
              <a:tr h="288057">
                <a:tc>
                  <a:txBody>
                    <a:bodyPr/>
                    <a:lstStyle/>
                    <a:p>
                      <a:pPr algn="l"/>
                      <a:r>
                        <a:rPr lang="es-MX" sz="2000" b="1" kern="1200" dirty="0">
                          <a:solidFill>
                            <a:schemeClr val="tx1"/>
                          </a:solidFill>
                          <a:effectLst/>
                          <a:latin typeface="+mn-lt"/>
                          <a:ea typeface="+mn-ea"/>
                          <a:cs typeface="+mn-cs"/>
                        </a:rPr>
                        <a:t>Ejercicio: Décimo</a:t>
                      </a:r>
                      <a:endParaRPr lang="es-MX" sz="2000" b="1" dirty="0">
                        <a:solidFill>
                          <a:schemeClr val="tx1"/>
                        </a:solidFill>
                      </a:endParaRPr>
                    </a:p>
                  </a:txBody>
                  <a:tcPr/>
                </a:tc>
                <a:extLst>
                  <a:ext uri="{0D108BD9-81ED-4DB2-BD59-A6C34878D82A}">
                    <a16:rowId xmlns:a16="http://schemas.microsoft.com/office/drawing/2014/main" val="3445219919"/>
                  </a:ext>
                </a:extLst>
              </a:tr>
              <a:tr h="134493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ES" sz="1800" kern="1200" dirty="0">
                        <a:solidFill>
                          <a:schemeClr val="tx1"/>
                        </a:solidFill>
                        <a:effectLst/>
                        <a:latin typeface="+mn-lt"/>
                        <a:ea typeface="+mn-ea"/>
                        <a:cs typeface="+mn-cs"/>
                      </a:endParaRPr>
                    </a:p>
                    <a:p>
                      <a:pPr marL="400050" marR="0" lvl="0" indent="-400050" algn="l" defTabSz="914400" rtl="0" eaLnBrk="1" fontAlgn="auto" latinLnBrk="0" hangingPunct="1">
                        <a:lnSpc>
                          <a:spcPct val="100000"/>
                        </a:lnSpc>
                        <a:spcBef>
                          <a:spcPts val="0"/>
                        </a:spcBef>
                        <a:spcAft>
                          <a:spcPts val="0"/>
                        </a:spcAft>
                        <a:buClrTx/>
                        <a:buSzTx/>
                        <a:buFont typeface="+mj-lt"/>
                        <a:buAutoNum type="romanUcPeriod" startAt="3"/>
                        <a:tabLst/>
                        <a:defRPr/>
                      </a:pPr>
                      <a:r>
                        <a:rPr lang="es-ES" sz="1800" b="1" kern="1200" dirty="0">
                          <a:solidFill>
                            <a:schemeClr val="tx1"/>
                          </a:solidFill>
                          <a:effectLst/>
                          <a:latin typeface="+mn-lt"/>
                          <a:ea typeface="+mn-ea"/>
                          <a:cs typeface="+mn-cs"/>
                        </a:rPr>
                        <a:t>Analiza el resultado obtenido en función del contexto del problema, para dar la respuesta que es la solución.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E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MX" sz="1800" b="1" kern="1200" dirty="0">
                        <a:solidFill>
                          <a:schemeClr val="tx1"/>
                        </a:solidFill>
                        <a:effectLst/>
                        <a:latin typeface="+mn-lt"/>
                        <a:ea typeface="+mn-ea"/>
                        <a:cs typeface="+mn-cs"/>
                      </a:endParaRPr>
                    </a:p>
                    <a:p>
                      <a:endParaRPr lang="es-MX" dirty="0"/>
                    </a:p>
                    <a:p>
                      <a:endParaRPr lang="es-MX" dirty="0"/>
                    </a:p>
                    <a:p>
                      <a:endParaRPr lang="es-MX" dirty="0"/>
                    </a:p>
                    <a:p>
                      <a:endParaRPr lang="es-MX" dirty="0"/>
                    </a:p>
                  </a:txBody>
                  <a:tcPr/>
                </a:tc>
                <a:extLst>
                  <a:ext uri="{0D108BD9-81ED-4DB2-BD59-A6C34878D82A}">
                    <a16:rowId xmlns:a16="http://schemas.microsoft.com/office/drawing/2014/main" val="1344631306"/>
                  </a:ext>
                </a:extLst>
              </a:tr>
              <a:tr h="1772332">
                <a:tc>
                  <a:txBody>
                    <a:bodyPr/>
                    <a:lstStyle/>
                    <a:p>
                      <a:endParaRPr lang="es-MX" dirty="0"/>
                    </a:p>
                    <a:p>
                      <a:endParaRPr lang="es-MX" dirty="0"/>
                    </a:p>
                  </a:txBody>
                  <a:tcPr/>
                </a:tc>
                <a:extLst>
                  <a:ext uri="{0D108BD9-81ED-4DB2-BD59-A6C34878D82A}">
                    <a16:rowId xmlns:a16="http://schemas.microsoft.com/office/drawing/2014/main" val="340847138"/>
                  </a:ext>
                </a:extLst>
              </a:tr>
            </a:tbl>
          </a:graphicData>
        </a:graphic>
      </p:graphicFrame>
      <p:pic>
        <p:nvPicPr>
          <p:cNvPr id="4" name="Imagen 3">
            <a:extLst>
              <a:ext uri="{FF2B5EF4-FFF2-40B4-BE49-F238E27FC236}">
                <a16:creationId xmlns:a16="http://schemas.microsoft.com/office/drawing/2014/main" id="{03F8FC79-CE5C-4FC1-99FF-B634E032349B}"/>
              </a:ext>
            </a:extLst>
          </p:cNvPr>
          <p:cNvPicPr>
            <a:picLocks noChangeAspect="1"/>
          </p:cNvPicPr>
          <p:nvPr/>
        </p:nvPicPr>
        <p:blipFill>
          <a:blip r:embed="rId2"/>
          <a:stretch>
            <a:fillRect/>
          </a:stretch>
        </p:blipFill>
        <p:spPr>
          <a:xfrm>
            <a:off x="809573" y="2564904"/>
            <a:ext cx="7816149" cy="1040936"/>
          </a:xfrm>
          <a:prstGeom prst="rect">
            <a:avLst/>
          </a:prstGeom>
        </p:spPr>
      </p:pic>
    </p:spTree>
    <p:extLst>
      <p:ext uri="{BB962C8B-B14F-4D97-AF65-F5344CB8AC3E}">
        <p14:creationId xmlns:p14="http://schemas.microsoft.com/office/powerpoint/2010/main" val="2351261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245FC4-9042-40FC-B558-9DFFE11F1DFD}"/>
              </a:ext>
            </a:extLst>
          </p:cNvPr>
          <p:cNvPicPr>
            <a:picLocks noChangeAspect="1"/>
          </p:cNvPicPr>
          <p:nvPr/>
        </p:nvPicPr>
        <p:blipFill>
          <a:blip r:embed="rId2"/>
          <a:stretch>
            <a:fillRect/>
          </a:stretch>
        </p:blipFill>
        <p:spPr>
          <a:xfrm>
            <a:off x="365080" y="980728"/>
            <a:ext cx="8229600" cy="500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Bocadillo nube: nube 5">
            <a:extLst>
              <a:ext uri="{FF2B5EF4-FFF2-40B4-BE49-F238E27FC236}">
                <a16:creationId xmlns:a16="http://schemas.microsoft.com/office/drawing/2014/main" id="{121EB68A-980B-4F41-BAFE-24A44725D4FE}"/>
              </a:ext>
            </a:extLst>
          </p:cNvPr>
          <p:cNvSpPr/>
          <p:nvPr/>
        </p:nvSpPr>
        <p:spPr>
          <a:xfrm>
            <a:off x="6300192" y="2348880"/>
            <a:ext cx="2736304" cy="1296144"/>
          </a:xfrm>
          <a:prstGeom prst="cloudCallout">
            <a:avLst>
              <a:gd name="adj1" fmla="val -73558"/>
              <a:gd name="adj2" fmla="val 11972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2"/>
                </a:solidFill>
              </a:rPr>
              <a:t>Fechas para tener presente</a:t>
            </a:r>
          </a:p>
        </p:txBody>
      </p:sp>
    </p:spTree>
    <p:extLst>
      <p:ext uri="{BB962C8B-B14F-4D97-AF65-F5344CB8AC3E}">
        <p14:creationId xmlns:p14="http://schemas.microsoft.com/office/powerpoint/2010/main" val="3716556313"/>
      </p:ext>
    </p:extLst>
  </p:cSld>
  <p:clrMapOvr>
    <a:masterClrMapping/>
  </p:clrMapOvr>
  <mc:AlternateContent xmlns:mc="http://schemas.openxmlformats.org/markup-compatibility/2006" xmlns:p14="http://schemas.microsoft.com/office/powerpoint/2010/main">
    <mc:Choice Requires="p14">
      <p:transition spd="slow" p14:dur="2000">
        <p:pull dir="rd"/>
      </p:transition>
    </mc:Choice>
    <mc:Fallback xmlns="">
      <p:transition spd="slow">
        <p:pull dir="rd"/>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CE124E6-A868-4443-9399-C32D878735A2}"/>
              </a:ext>
            </a:extLst>
          </p:cNvPr>
          <p:cNvGraphicFramePr>
            <a:graphicFrameLocks noGrp="1"/>
          </p:cNvGraphicFramePr>
          <p:nvPr>
            <p:extLst>
              <p:ext uri="{D42A27DB-BD31-4B8C-83A1-F6EECF244321}">
                <p14:modId xmlns:p14="http://schemas.microsoft.com/office/powerpoint/2010/main" val="3068257775"/>
              </p:ext>
            </p:extLst>
          </p:nvPr>
        </p:nvGraphicFramePr>
        <p:xfrm>
          <a:off x="467544" y="476672"/>
          <a:ext cx="8352928" cy="5589186"/>
        </p:xfrm>
        <a:graphic>
          <a:graphicData uri="http://schemas.openxmlformats.org/drawingml/2006/table">
            <a:tbl>
              <a:tblPr firstRow="1" bandRow="1">
                <a:tableStyleId>{5FD0F851-EC5A-4D38-B0AD-8093EC10F338}</a:tableStyleId>
              </a:tblPr>
              <a:tblGrid>
                <a:gridCol w="2520280">
                  <a:extLst>
                    <a:ext uri="{9D8B030D-6E8A-4147-A177-3AD203B41FA5}">
                      <a16:colId xmlns:a16="http://schemas.microsoft.com/office/drawing/2014/main" val="1771011932"/>
                    </a:ext>
                  </a:extLst>
                </a:gridCol>
                <a:gridCol w="5832648">
                  <a:extLst>
                    <a:ext uri="{9D8B030D-6E8A-4147-A177-3AD203B41FA5}">
                      <a16:colId xmlns:a16="http://schemas.microsoft.com/office/drawing/2014/main" val="3111136231"/>
                    </a:ext>
                  </a:extLst>
                </a:gridCol>
              </a:tblGrid>
              <a:tr h="462873">
                <a:tc>
                  <a:txBody>
                    <a:bodyPr/>
                    <a:lstStyle/>
                    <a:p>
                      <a:pPr algn="ctr"/>
                      <a:r>
                        <a:rPr lang="es-MX" dirty="0">
                          <a:solidFill>
                            <a:schemeClr val="tx2"/>
                          </a:solidFill>
                        </a:rPr>
                        <a:t>Fecha (2020)</a:t>
                      </a:r>
                    </a:p>
                  </a:txBody>
                  <a:tcPr/>
                </a:tc>
                <a:tc>
                  <a:txBody>
                    <a:bodyPr/>
                    <a:lstStyle/>
                    <a:p>
                      <a:pPr algn="ctr"/>
                      <a:r>
                        <a:rPr lang="es-MX" dirty="0">
                          <a:solidFill>
                            <a:schemeClr val="tx2"/>
                          </a:solidFill>
                        </a:rPr>
                        <a:t>Actividad</a:t>
                      </a:r>
                    </a:p>
                  </a:txBody>
                  <a:tcPr/>
                </a:tc>
                <a:extLst>
                  <a:ext uri="{0D108BD9-81ED-4DB2-BD59-A6C34878D82A}">
                    <a16:rowId xmlns:a16="http://schemas.microsoft.com/office/drawing/2014/main" val="1351553020"/>
                  </a:ext>
                </a:extLst>
              </a:tr>
              <a:tr h="462873">
                <a:tc>
                  <a:txBody>
                    <a:bodyPr/>
                    <a:lstStyle/>
                    <a:p>
                      <a:r>
                        <a:rPr lang="es-MX" sz="1600" b="1" dirty="0"/>
                        <a:t>09 al 13 de noviembre</a:t>
                      </a:r>
                    </a:p>
                  </a:txBody>
                  <a:tcPr/>
                </a:tc>
                <a:tc>
                  <a:txBody>
                    <a:bodyPr/>
                    <a:lstStyle/>
                    <a:p>
                      <a:pPr marL="285750" indent="-285750">
                        <a:buFont typeface="Arial" panose="020B0604020202020204" pitchFamily="34" charset="0"/>
                        <a:buChar char="•"/>
                      </a:pPr>
                      <a:r>
                        <a:rPr lang="es-MX" dirty="0"/>
                        <a:t>Preparación del instrumento de medición sumativa por parte de la persona docente.</a:t>
                      </a:r>
                    </a:p>
                  </a:txBody>
                  <a:tcPr/>
                </a:tc>
                <a:extLst>
                  <a:ext uri="{0D108BD9-81ED-4DB2-BD59-A6C34878D82A}">
                    <a16:rowId xmlns:a16="http://schemas.microsoft.com/office/drawing/2014/main" val="571965055"/>
                  </a:ext>
                </a:extLst>
              </a:tr>
              <a:tr h="46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rPr>
                        <a:t>16 al 19 de noviembre</a:t>
                      </a:r>
                    </a:p>
                    <a:p>
                      <a:endParaRPr lang="es-MX" sz="1600" b="1"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s-MX" dirty="0"/>
                        <a:t>Envío del instrumento por parte de la persona docente al estudiantado.</a:t>
                      </a:r>
                    </a:p>
                  </a:txBody>
                  <a:tcPr/>
                </a:tc>
                <a:extLst>
                  <a:ext uri="{0D108BD9-81ED-4DB2-BD59-A6C34878D82A}">
                    <a16:rowId xmlns:a16="http://schemas.microsoft.com/office/drawing/2014/main" val="3476776721"/>
                  </a:ext>
                </a:extLst>
              </a:tr>
              <a:tr h="421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rPr>
                        <a:t>19 al 26 de noviembre</a:t>
                      </a:r>
                    </a:p>
                    <a:p>
                      <a:endParaRPr lang="es-MX" sz="1600" b="1" kern="1200" dirty="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s-MX" dirty="0"/>
                        <a:t>Resolución del instrumento por parte de la persona estudiante.</a:t>
                      </a:r>
                    </a:p>
                    <a:p>
                      <a:pPr marL="285750" indent="-285750">
                        <a:buFont typeface="Arial" panose="020B0604020202020204" pitchFamily="34" charset="0"/>
                        <a:buChar char="•"/>
                      </a:pPr>
                      <a:r>
                        <a:rPr lang="es-MX" sz="1800" b="0" u="none" strike="noStrike" kern="1200" baseline="0" dirty="0">
                          <a:solidFill>
                            <a:schemeClr val="dk1"/>
                          </a:solidFill>
                        </a:rPr>
                        <a:t>Durante este periodo la persona estudiante, resuelve el </a:t>
                      </a:r>
                      <a:r>
                        <a:rPr lang="es-MX" sz="1800" b="1" u="none" strike="noStrike" kern="1200" baseline="0" dirty="0">
                          <a:solidFill>
                            <a:schemeClr val="dk1"/>
                          </a:solidFill>
                        </a:rPr>
                        <a:t>instrumento de medición sumativa</a:t>
                      </a:r>
                      <a:r>
                        <a:rPr lang="es-MX" sz="1800" b="0" u="none" strike="noStrike" kern="1200" baseline="0" dirty="0">
                          <a:solidFill>
                            <a:schemeClr val="dk1"/>
                          </a:solidFill>
                        </a:rPr>
                        <a:t>, el cual debe enviar a la persona docente una vez concluido. </a:t>
                      </a:r>
                    </a:p>
                    <a:p>
                      <a:pPr marL="285750" indent="-285750">
                        <a:buFont typeface="Arial" panose="020B0604020202020204" pitchFamily="34" charset="0"/>
                        <a:buChar char="•"/>
                      </a:pPr>
                      <a:r>
                        <a:rPr lang="es-MX" sz="1800" b="0" u="none" strike="noStrike" kern="1200" baseline="0" dirty="0">
                          <a:solidFill>
                            <a:schemeClr val="dk1"/>
                          </a:solidFill>
                        </a:rPr>
                        <a:t>En este periodo </a:t>
                      </a:r>
                      <a:r>
                        <a:rPr lang="es-MX" sz="1800" b="1" u="none" strike="noStrike" kern="1200" baseline="0" dirty="0">
                          <a:solidFill>
                            <a:schemeClr val="dk1"/>
                          </a:solidFill>
                        </a:rPr>
                        <a:t>NO </a:t>
                      </a:r>
                      <a:r>
                        <a:rPr lang="es-MX" sz="1800" b="0" u="none" strike="noStrike" kern="1200" baseline="0" dirty="0">
                          <a:solidFill>
                            <a:schemeClr val="dk1"/>
                          </a:solidFill>
                        </a:rPr>
                        <a:t>se asignan nuevas GTA. </a:t>
                      </a:r>
                    </a:p>
                    <a:p>
                      <a:pPr marL="285750" indent="-285750">
                        <a:buFont typeface="Arial" panose="020B0604020202020204" pitchFamily="34" charset="0"/>
                        <a:buChar char="•"/>
                      </a:pPr>
                      <a:r>
                        <a:rPr lang="es-MX" sz="1800" b="0" u="none" strike="noStrike" kern="1200" baseline="0" dirty="0">
                          <a:solidFill>
                            <a:schemeClr val="dk1"/>
                          </a:solidFill>
                        </a:rPr>
                        <a:t>En este mismo tiempo, la persona docente sistematiza la información recopilada en las GTA, en cada asignatura, taller, módulo, subárea, o figura afín. 	</a:t>
                      </a:r>
                    </a:p>
                    <a:p>
                      <a:pPr marL="285750" indent="-285750">
                        <a:buFont typeface="Arial" panose="020B0604020202020204" pitchFamily="34" charset="0"/>
                        <a:buChar char="•"/>
                      </a:pPr>
                      <a:endParaRPr lang="es-MX" dirty="0"/>
                    </a:p>
                  </a:txBody>
                  <a:tcPr/>
                </a:tc>
                <a:extLst>
                  <a:ext uri="{0D108BD9-81ED-4DB2-BD59-A6C34878D82A}">
                    <a16:rowId xmlns:a16="http://schemas.microsoft.com/office/drawing/2014/main" val="2684582927"/>
                  </a:ext>
                </a:extLst>
              </a:tr>
              <a:tr h="462873">
                <a:tc gridSpan="2">
                  <a:txBody>
                    <a:bodyPr/>
                    <a:lstStyle/>
                    <a:p>
                      <a:r>
                        <a:rPr lang="es-MX" sz="1400" b="1" kern="1200" dirty="0">
                          <a:solidFill>
                            <a:schemeClr val="dk1"/>
                          </a:solidFill>
                        </a:rPr>
                        <a:t>Fuente: </a:t>
                      </a:r>
                      <a:r>
                        <a:rPr lang="es-MX" sz="1400" b="0" u="none" strike="noStrike" kern="1200" baseline="0" dirty="0">
                          <a:solidFill>
                            <a:schemeClr val="dk1"/>
                          </a:solidFill>
                        </a:rPr>
                        <a:t> </a:t>
                      </a:r>
                      <a:r>
                        <a:rPr lang="es-MX" sz="1400" b="1" u="none" strike="noStrike" kern="1200" baseline="0" dirty="0">
                          <a:solidFill>
                            <a:schemeClr val="dk1"/>
                          </a:solidFill>
                        </a:rPr>
                        <a:t>DDC-DEVA-235-10-2020 de fecha 6 de octubre de 2020.</a:t>
                      </a:r>
                      <a:endParaRPr lang="es-MX" sz="1400" b="1" kern="1200" dirty="0">
                        <a:solidFill>
                          <a:schemeClr val="dk1"/>
                        </a:solidFill>
                        <a:latin typeface="+mn-lt"/>
                        <a:ea typeface="+mn-ea"/>
                        <a:cs typeface="+mn-cs"/>
                      </a:endParaRPr>
                    </a:p>
                  </a:txBody>
                  <a:tcPr/>
                </a:tc>
                <a:tc hMerge="1">
                  <a:txBody>
                    <a:bodyPr/>
                    <a:lstStyle/>
                    <a:p>
                      <a:endParaRPr lang="es-MX" dirty="0"/>
                    </a:p>
                  </a:txBody>
                  <a:tcPr/>
                </a:tc>
                <a:extLst>
                  <a:ext uri="{0D108BD9-81ED-4DB2-BD59-A6C34878D82A}">
                    <a16:rowId xmlns:a16="http://schemas.microsoft.com/office/drawing/2014/main" val="1116855295"/>
                  </a:ext>
                </a:extLst>
              </a:tr>
            </a:tbl>
          </a:graphicData>
        </a:graphic>
      </p:graphicFrame>
    </p:spTree>
    <p:extLst>
      <p:ext uri="{BB962C8B-B14F-4D97-AF65-F5344CB8AC3E}">
        <p14:creationId xmlns:p14="http://schemas.microsoft.com/office/powerpoint/2010/main" val="22994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CE124E6-A868-4443-9399-C32D878735A2}"/>
              </a:ext>
            </a:extLst>
          </p:cNvPr>
          <p:cNvGraphicFramePr>
            <a:graphicFrameLocks noGrp="1"/>
          </p:cNvGraphicFramePr>
          <p:nvPr>
            <p:extLst>
              <p:ext uri="{D42A27DB-BD31-4B8C-83A1-F6EECF244321}">
                <p14:modId xmlns:p14="http://schemas.microsoft.com/office/powerpoint/2010/main" val="96150112"/>
              </p:ext>
            </p:extLst>
          </p:nvPr>
        </p:nvGraphicFramePr>
        <p:xfrm>
          <a:off x="179512" y="908720"/>
          <a:ext cx="8784976" cy="5245177"/>
        </p:xfrm>
        <a:graphic>
          <a:graphicData uri="http://schemas.openxmlformats.org/drawingml/2006/table">
            <a:tbl>
              <a:tblPr firstRow="1" bandRow="1">
                <a:tableStyleId>{5FD0F851-EC5A-4D38-B0AD-8093EC10F338}</a:tableStyleId>
              </a:tblPr>
              <a:tblGrid>
                <a:gridCol w="2650639">
                  <a:extLst>
                    <a:ext uri="{9D8B030D-6E8A-4147-A177-3AD203B41FA5}">
                      <a16:colId xmlns:a16="http://schemas.microsoft.com/office/drawing/2014/main" val="1771011932"/>
                    </a:ext>
                  </a:extLst>
                </a:gridCol>
                <a:gridCol w="6134337">
                  <a:extLst>
                    <a:ext uri="{9D8B030D-6E8A-4147-A177-3AD203B41FA5}">
                      <a16:colId xmlns:a16="http://schemas.microsoft.com/office/drawing/2014/main" val="3111136231"/>
                    </a:ext>
                  </a:extLst>
                </a:gridCol>
              </a:tblGrid>
              <a:tr h="576064">
                <a:tc>
                  <a:txBody>
                    <a:bodyPr/>
                    <a:lstStyle/>
                    <a:p>
                      <a:pPr algn="ctr"/>
                      <a:r>
                        <a:rPr lang="es-MX" dirty="0">
                          <a:solidFill>
                            <a:schemeClr val="tx2"/>
                          </a:solidFill>
                        </a:rPr>
                        <a:t>Fecha (2020)</a:t>
                      </a:r>
                    </a:p>
                  </a:txBody>
                  <a:tcPr/>
                </a:tc>
                <a:tc>
                  <a:txBody>
                    <a:bodyPr/>
                    <a:lstStyle/>
                    <a:p>
                      <a:pPr algn="ctr"/>
                      <a:r>
                        <a:rPr lang="es-MX" dirty="0">
                          <a:solidFill>
                            <a:schemeClr val="tx2"/>
                          </a:solidFill>
                        </a:rPr>
                        <a:t>Actividad</a:t>
                      </a:r>
                    </a:p>
                  </a:txBody>
                  <a:tcPr/>
                </a:tc>
                <a:extLst>
                  <a:ext uri="{0D108BD9-81ED-4DB2-BD59-A6C34878D82A}">
                    <a16:rowId xmlns:a16="http://schemas.microsoft.com/office/drawing/2014/main" val="1351553020"/>
                  </a:ext>
                </a:extLst>
              </a:tr>
              <a:tr h="46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rPr>
                        <a:t>23 al 26 de noviembre</a:t>
                      </a:r>
                    </a:p>
                    <a:p>
                      <a:endParaRPr lang="es-MX" sz="1600" b="1" dirty="0"/>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Recepción por parte de la persona docente del Instrumento de medición sumativa, ejecutado por la persona estudiante, mediante el canal de comunicación sincrónica o asincrónico según los diferentes escenarios.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1" u="none" strike="noStrike" kern="1200" baseline="0" dirty="0">
                          <a:solidFill>
                            <a:schemeClr val="dk1"/>
                          </a:solidFill>
                        </a:rPr>
                        <a:t>26 de noviembre es la fecha límite.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La persona docente lo revisa y consigna la calificación en la herramienta digital. 	</a:t>
                      </a:r>
                    </a:p>
                    <a:p>
                      <a:pPr marL="285750" indent="-285750" algn="just">
                        <a:buFont typeface="Arial" panose="020B0604020202020204" pitchFamily="34" charset="0"/>
                        <a:buChar char="•"/>
                      </a:pPr>
                      <a:r>
                        <a:rPr lang="es-MX" sz="1800" b="0" u="none" strike="noStrike" kern="1200" baseline="0" dirty="0">
                          <a:solidFill>
                            <a:schemeClr val="dk1"/>
                          </a:solidFill>
                        </a:rPr>
                        <a:t>Si de acuerdo con la organización institucional, durante esta semana estaba programada la entrega de la GTA de manera física, las mismas deben ser recibidas junto con el Instrumento de medición sumativa. De lo contrario, la persona estudiante o su encargado legal, deben coordinar con el centro educativo los mecanismos para la devolución del mismo. </a:t>
                      </a:r>
                      <a:endParaRPr lang="es-MX" dirty="0"/>
                    </a:p>
                  </a:txBody>
                  <a:tcPr/>
                </a:tc>
                <a:extLst>
                  <a:ext uri="{0D108BD9-81ED-4DB2-BD59-A6C34878D82A}">
                    <a16:rowId xmlns:a16="http://schemas.microsoft.com/office/drawing/2014/main" val="571965055"/>
                  </a:ext>
                </a:extLst>
              </a:tr>
              <a:tr h="462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dk1"/>
                          </a:solidFill>
                        </a:rPr>
                        <a:t>Fuente: </a:t>
                      </a:r>
                      <a:r>
                        <a:rPr lang="es-MX" sz="1600" b="0" u="none" strike="noStrike" kern="1200" baseline="0" dirty="0">
                          <a:solidFill>
                            <a:schemeClr val="dk1"/>
                          </a:solidFill>
                        </a:rPr>
                        <a:t> </a:t>
                      </a:r>
                      <a:r>
                        <a:rPr lang="es-MX" sz="1600" b="1" u="none" strike="noStrike" kern="1200" baseline="0" dirty="0">
                          <a:solidFill>
                            <a:schemeClr val="dk1"/>
                          </a:solidFill>
                        </a:rPr>
                        <a:t>DDC-DEVA-235-10-2020 de fecha 6 de octubre de 2020.</a:t>
                      </a:r>
                      <a:endParaRPr lang="es-MX" sz="1600" b="1" kern="1200" dirty="0">
                        <a:solidFill>
                          <a:schemeClr val="dk1"/>
                        </a:solidFill>
                        <a:latin typeface="+mn-lt"/>
                        <a:ea typeface="+mn-ea"/>
                        <a:cs typeface="+mn-cs"/>
                      </a:endParaRPr>
                    </a:p>
                  </a:txBody>
                  <a:tcPr/>
                </a:tc>
                <a:tc hMerge="1">
                  <a:txBody>
                    <a:bodyPr/>
                    <a:lstStyle/>
                    <a:p>
                      <a:pPr marL="285750" indent="-285750">
                        <a:buFont typeface="Arial" panose="020B0604020202020204" pitchFamily="34" charset="0"/>
                        <a:buChar char="•"/>
                      </a:pPr>
                      <a:endParaRPr lang="es-MX" dirty="0"/>
                    </a:p>
                  </a:txBody>
                  <a:tcPr/>
                </a:tc>
                <a:extLst>
                  <a:ext uri="{0D108BD9-81ED-4DB2-BD59-A6C34878D82A}">
                    <a16:rowId xmlns:a16="http://schemas.microsoft.com/office/drawing/2014/main" val="3476776721"/>
                  </a:ext>
                </a:extLst>
              </a:tr>
            </a:tbl>
          </a:graphicData>
        </a:graphic>
      </p:graphicFrame>
    </p:spTree>
    <p:extLst>
      <p:ext uri="{BB962C8B-B14F-4D97-AF65-F5344CB8AC3E}">
        <p14:creationId xmlns:p14="http://schemas.microsoft.com/office/powerpoint/2010/main" val="39638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a16="http://schemas.microsoft.com/office/drawing/2014/main" id="{6CE124E6-A868-4443-9399-C32D878735A2}"/>
              </a:ext>
            </a:extLst>
          </p:cNvPr>
          <p:cNvGraphicFramePr>
            <a:graphicFrameLocks noGrp="1"/>
          </p:cNvGraphicFramePr>
          <p:nvPr>
            <p:extLst>
              <p:ext uri="{D42A27DB-BD31-4B8C-83A1-F6EECF244321}">
                <p14:modId xmlns:p14="http://schemas.microsoft.com/office/powerpoint/2010/main" val="547785799"/>
              </p:ext>
            </p:extLst>
          </p:nvPr>
        </p:nvGraphicFramePr>
        <p:xfrm>
          <a:off x="107504" y="836712"/>
          <a:ext cx="8928992" cy="5492073"/>
        </p:xfrm>
        <a:graphic>
          <a:graphicData uri="http://schemas.openxmlformats.org/drawingml/2006/table">
            <a:tbl>
              <a:tblPr firstRow="1" bandRow="1">
                <a:tableStyleId>{5FD0F851-EC5A-4D38-B0AD-8093EC10F338}</a:tableStyleId>
              </a:tblPr>
              <a:tblGrid>
                <a:gridCol w="2160240">
                  <a:extLst>
                    <a:ext uri="{9D8B030D-6E8A-4147-A177-3AD203B41FA5}">
                      <a16:colId xmlns:a16="http://schemas.microsoft.com/office/drawing/2014/main" val="1771011932"/>
                    </a:ext>
                  </a:extLst>
                </a:gridCol>
                <a:gridCol w="6768752">
                  <a:extLst>
                    <a:ext uri="{9D8B030D-6E8A-4147-A177-3AD203B41FA5}">
                      <a16:colId xmlns:a16="http://schemas.microsoft.com/office/drawing/2014/main" val="3111136231"/>
                    </a:ext>
                  </a:extLst>
                </a:gridCol>
              </a:tblGrid>
              <a:tr h="332656">
                <a:tc>
                  <a:txBody>
                    <a:bodyPr/>
                    <a:lstStyle/>
                    <a:p>
                      <a:pPr algn="ctr"/>
                      <a:r>
                        <a:rPr lang="es-MX" dirty="0">
                          <a:solidFill>
                            <a:schemeClr val="tx2"/>
                          </a:solidFill>
                        </a:rPr>
                        <a:t>Fecha (2020)</a:t>
                      </a:r>
                    </a:p>
                  </a:txBody>
                  <a:tcPr/>
                </a:tc>
                <a:tc>
                  <a:txBody>
                    <a:bodyPr/>
                    <a:lstStyle/>
                    <a:p>
                      <a:pPr algn="ctr"/>
                      <a:r>
                        <a:rPr lang="es-MX" dirty="0">
                          <a:solidFill>
                            <a:schemeClr val="tx2"/>
                          </a:solidFill>
                        </a:rPr>
                        <a:t>Actividad</a:t>
                      </a:r>
                    </a:p>
                  </a:txBody>
                  <a:tcPr/>
                </a:tc>
                <a:extLst>
                  <a:ext uri="{0D108BD9-81ED-4DB2-BD59-A6C34878D82A}">
                    <a16:rowId xmlns:a16="http://schemas.microsoft.com/office/drawing/2014/main" val="1351553020"/>
                  </a:ext>
                </a:extLst>
              </a:tr>
              <a:tr h="0">
                <a:tc>
                  <a:txBody>
                    <a:bodyPr/>
                    <a:lstStyle/>
                    <a:p>
                      <a:r>
                        <a:rPr lang="es-MX" sz="1600" b="1" kern="1200" dirty="0">
                          <a:solidFill>
                            <a:schemeClr val="dk1"/>
                          </a:solidFill>
                        </a:rPr>
                        <a:t>07 de diciembre</a:t>
                      </a:r>
                      <a:endParaRPr lang="es-MX" sz="1600" b="1" kern="1200" dirty="0">
                        <a:solidFill>
                          <a:schemeClr val="dk1"/>
                        </a:solidFill>
                        <a:latin typeface="+mn-lt"/>
                        <a:ea typeface="+mn-ea"/>
                        <a:cs typeface="+mn-cs"/>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La persona docente hace entrega de la información digital (archivo formato Excel) a la dirección del centro educativo del proceso evaluativo del estudiantado correspondiente al segundo periodo.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En esta entrega se debe corroborar que la información que se facilite esté completa. 	</a:t>
                      </a:r>
                      <a:endParaRPr lang="es-MX" dirty="0"/>
                    </a:p>
                  </a:txBody>
                  <a:tcPr/>
                </a:tc>
                <a:extLst>
                  <a:ext uri="{0D108BD9-81ED-4DB2-BD59-A6C34878D82A}">
                    <a16:rowId xmlns:a16="http://schemas.microsoft.com/office/drawing/2014/main" val="3476776721"/>
                  </a:ext>
                </a:extLst>
              </a:tr>
              <a:tr h="462873">
                <a:tc>
                  <a:txBody>
                    <a:bodyPr/>
                    <a:lstStyle/>
                    <a:p>
                      <a:r>
                        <a:rPr lang="es-MX" sz="1600" b="1" kern="1200" dirty="0">
                          <a:solidFill>
                            <a:schemeClr val="dk1"/>
                          </a:solidFill>
                        </a:rPr>
                        <a:t>08 al 10 de diciembre</a:t>
                      </a:r>
                      <a:endParaRPr lang="es-MX" sz="1600" b="1" kern="1200" dirty="0">
                        <a:solidFill>
                          <a:schemeClr val="dk1"/>
                        </a:solidFill>
                        <a:latin typeface="+mn-lt"/>
                        <a:ea typeface="+mn-ea"/>
                        <a:cs typeface="+mn-cs"/>
                      </a:endParaRP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La dirección del centro educativo genera un único Informe Descriptivo de Logro de la persona estudiante, con los archivos correspondientes para exportar la información de cada asignatura.</a:t>
                      </a:r>
                      <a:endParaRPr lang="es-MX" dirty="0"/>
                    </a:p>
                  </a:txBody>
                  <a:tcPr/>
                </a:tc>
                <a:extLst>
                  <a:ext uri="{0D108BD9-81ED-4DB2-BD59-A6C34878D82A}">
                    <a16:rowId xmlns:a16="http://schemas.microsoft.com/office/drawing/2014/main" val="2684582927"/>
                  </a:ext>
                </a:extLst>
              </a:tr>
              <a:tr h="236545">
                <a:tc>
                  <a:txBody>
                    <a:bodyPr/>
                    <a:lstStyle/>
                    <a:p>
                      <a:r>
                        <a:rPr lang="es-MX" sz="1600" b="1" kern="1200" dirty="0">
                          <a:solidFill>
                            <a:schemeClr val="dk1"/>
                          </a:solidFill>
                        </a:rPr>
                        <a:t>11 de diciembre</a:t>
                      </a:r>
                      <a:endParaRPr lang="es-MX" sz="1600" b="1" kern="1200" dirty="0">
                        <a:solidFill>
                          <a:schemeClr val="dk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0" u="none" strike="noStrike" kern="1200" baseline="0" dirty="0">
                          <a:solidFill>
                            <a:schemeClr val="dk1"/>
                          </a:solidFill>
                        </a:rPr>
                        <a:t>Las personas docentes guía de sección o personas docentes de año entregan a la persona encargadas o personas estudiantes mayores de edad el Informe Descriptivo de Logro de todos los ciclos y niveles. (excepto duodécimo año de la educación técnica) 	</a:t>
                      </a:r>
                    </a:p>
                    <a:p>
                      <a:endParaRPr lang="es-MX" dirty="0"/>
                    </a:p>
                  </a:txBody>
                  <a:tcPr/>
                </a:tc>
                <a:extLst>
                  <a:ext uri="{0D108BD9-81ED-4DB2-BD59-A6C34878D82A}">
                    <a16:rowId xmlns:a16="http://schemas.microsoft.com/office/drawing/2014/main" val="1969304542"/>
                  </a:ext>
                </a:extLst>
              </a:tr>
              <a:tr h="462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1" kern="1200" dirty="0">
                          <a:solidFill>
                            <a:schemeClr val="dk1"/>
                          </a:solidFill>
                        </a:rPr>
                        <a:t>Fuente: </a:t>
                      </a:r>
                      <a:r>
                        <a:rPr lang="es-MX" sz="1400" b="0" u="none" strike="noStrike" kern="1200" baseline="0" dirty="0">
                          <a:solidFill>
                            <a:schemeClr val="dk1"/>
                          </a:solidFill>
                        </a:rPr>
                        <a:t> </a:t>
                      </a:r>
                      <a:r>
                        <a:rPr lang="es-MX" sz="1400" b="1" u="none" strike="noStrike" kern="1200" baseline="0" dirty="0">
                          <a:solidFill>
                            <a:schemeClr val="dk1"/>
                          </a:solidFill>
                        </a:rPr>
                        <a:t>DDC-DEVA-235-10-2020 de fecha 6 de octubre de 2020.</a:t>
                      </a:r>
                      <a:endParaRPr lang="es-MX" sz="1400" b="1" kern="1200" dirty="0">
                        <a:solidFill>
                          <a:schemeClr val="dk1"/>
                        </a:solidFill>
                        <a:latin typeface="+mn-lt"/>
                        <a:ea typeface="+mn-ea"/>
                        <a:cs typeface="+mn-cs"/>
                      </a:endParaRPr>
                    </a:p>
                  </a:txBody>
                  <a:tcPr/>
                </a:tc>
                <a:tc hMerge="1">
                  <a:txBody>
                    <a:bodyPr/>
                    <a:lstStyle/>
                    <a:p>
                      <a:endParaRPr lang="es-MX" dirty="0"/>
                    </a:p>
                  </a:txBody>
                  <a:tcPr/>
                </a:tc>
                <a:extLst>
                  <a:ext uri="{0D108BD9-81ED-4DB2-BD59-A6C34878D82A}">
                    <a16:rowId xmlns:a16="http://schemas.microsoft.com/office/drawing/2014/main" val="1116855295"/>
                  </a:ext>
                </a:extLst>
              </a:tr>
            </a:tbl>
          </a:graphicData>
        </a:graphic>
      </p:graphicFrame>
    </p:spTree>
    <p:extLst>
      <p:ext uri="{BB962C8B-B14F-4D97-AF65-F5344CB8AC3E}">
        <p14:creationId xmlns:p14="http://schemas.microsoft.com/office/powerpoint/2010/main" val="20035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37F0C6E-EFA0-42B4-B7E8-5C9024C82313}"/>
              </a:ext>
            </a:extLst>
          </p:cNvPr>
          <p:cNvSpPr txBox="1"/>
          <p:nvPr/>
        </p:nvSpPr>
        <p:spPr>
          <a:xfrm>
            <a:off x="848521" y="1772816"/>
            <a:ext cx="7776864" cy="1323439"/>
          </a:xfrm>
          <a:prstGeom prst="rect">
            <a:avLst/>
          </a:prstGeom>
          <a:noFill/>
        </p:spPr>
        <p:txBody>
          <a:bodyPr wrap="square">
            <a:spAutoFit/>
          </a:bodyPr>
          <a:lstStyle/>
          <a:p>
            <a:pPr marL="457200">
              <a:spcBef>
                <a:spcPts val="1200"/>
              </a:spcBef>
              <a:spcAft>
                <a:spcPts val="0"/>
              </a:spcAft>
              <a:tabLst>
                <a:tab pos="180340" algn="l"/>
                <a:tab pos="270510" algn="l"/>
              </a:tabLst>
            </a:pPr>
            <a:r>
              <a:rPr lang="es-ES_tradnl" sz="4000" b="1" kern="1200" dirty="0">
                <a:solidFill>
                  <a:srgbClr val="000000"/>
                </a:solidFill>
                <a:effectLst/>
                <a:uFill>
                  <a:solidFill>
                    <a:srgbClr val="000000"/>
                  </a:solidFill>
                </a:uFill>
                <a:latin typeface="Arial" panose="020B0604020202020204" pitchFamily="34" charset="0"/>
                <a:ea typeface="Arial Unicode MS"/>
                <a:cs typeface="Arial Unicode MS"/>
              </a:rPr>
              <a:t>Instrumento de  medición sumativa</a:t>
            </a:r>
            <a:r>
              <a:rPr lang="es-ES_tradnl" sz="2800" kern="1200" dirty="0">
                <a:solidFill>
                  <a:srgbClr val="000000"/>
                </a:solidFill>
                <a:effectLst/>
                <a:uFill>
                  <a:solidFill>
                    <a:srgbClr val="000000"/>
                  </a:solidFill>
                </a:uFill>
                <a:latin typeface="Arial" panose="020B0604020202020204" pitchFamily="34" charset="0"/>
                <a:ea typeface="Arial Unicode MS"/>
                <a:cs typeface="Arial Unicode MS"/>
              </a:rPr>
              <a:t>: </a:t>
            </a:r>
          </a:p>
        </p:txBody>
      </p:sp>
      <p:pic>
        <p:nvPicPr>
          <p:cNvPr id="8" name="Gráfico 7" descr="Lápiz">
            <a:extLst>
              <a:ext uri="{FF2B5EF4-FFF2-40B4-BE49-F238E27FC236}">
                <a16:creationId xmlns:a16="http://schemas.microsoft.com/office/drawing/2014/main" id="{FAF9B0ED-DC08-4777-9124-4DE0B7BA18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4288" y="332656"/>
            <a:ext cx="1440160" cy="1440160"/>
          </a:xfrm>
          <a:prstGeom prst="rect">
            <a:avLst/>
          </a:prstGeom>
        </p:spPr>
      </p:pic>
      <p:sp>
        <p:nvSpPr>
          <p:cNvPr id="4" name="CuadroTexto 3">
            <a:extLst>
              <a:ext uri="{FF2B5EF4-FFF2-40B4-BE49-F238E27FC236}">
                <a16:creationId xmlns:a16="http://schemas.microsoft.com/office/drawing/2014/main" id="{237F0C6E-EFA0-42B4-B7E8-5C9024C82313}"/>
              </a:ext>
            </a:extLst>
          </p:cNvPr>
          <p:cNvSpPr txBox="1"/>
          <p:nvPr/>
        </p:nvSpPr>
        <p:spPr>
          <a:xfrm>
            <a:off x="834998" y="3501008"/>
            <a:ext cx="7776864" cy="2616101"/>
          </a:xfrm>
          <a:prstGeom prst="rect">
            <a:avLst/>
          </a:prstGeom>
          <a:noFill/>
        </p:spPr>
        <p:txBody>
          <a:bodyPr wrap="square">
            <a:spAutoFit/>
          </a:bodyPr>
          <a:lstStyle/>
          <a:p>
            <a:pPr marL="457200" algn="just">
              <a:spcBef>
                <a:spcPts val="1200"/>
              </a:spcBef>
              <a:spcAft>
                <a:spcPts val="0"/>
              </a:spcAft>
              <a:tabLst>
                <a:tab pos="180340" algn="l"/>
                <a:tab pos="270510" algn="l"/>
              </a:tabLst>
            </a:pPr>
            <a:r>
              <a:rPr lang="es-ES_tradnl" sz="2800" kern="1200" dirty="0">
                <a:solidFill>
                  <a:srgbClr val="000000"/>
                </a:solidFill>
                <a:effectLst/>
                <a:uFill>
                  <a:solidFill>
                    <a:srgbClr val="000000"/>
                  </a:solidFill>
                </a:uFill>
                <a:latin typeface="Arial" panose="020B0604020202020204" pitchFamily="34" charset="0"/>
                <a:ea typeface="Arial Unicode MS"/>
                <a:cs typeface="Arial Unicode MS"/>
              </a:rPr>
              <a:t>Estrategia seleccionada por la persona docente </a:t>
            </a:r>
            <a:r>
              <a:rPr lang="es-ES_tradnl" sz="2800" dirty="0">
                <a:solidFill>
                  <a:srgbClr val="000000"/>
                </a:solidFill>
                <a:effectLst/>
                <a:uFill>
                  <a:solidFill>
                    <a:srgbClr val="000000"/>
                  </a:solidFill>
                </a:uFill>
                <a:latin typeface="Arial" panose="020B0604020202020204" pitchFamily="34" charset="0"/>
                <a:ea typeface="Arial Unicode MS"/>
                <a:cs typeface="Arial Unicode MS"/>
              </a:rPr>
              <a:t>para </a:t>
            </a:r>
            <a:r>
              <a:rPr lang="es-ES_tradnl" sz="2800" kern="1200" dirty="0">
                <a:solidFill>
                  <a:srgbClr val="000000"/>
                </a:solidFill>
                <a:effectLst/>
                <a:uFill>
                  <a:solidFill>
                    <a:srgbClr val="000000"/>
                  </a:solidFill>
                </a:uFill>
                <a:latin typeface="Arial" panose="020B0604020202020204" pitchFamily="34" charset="0"/>
                <a:ea typeface="Arial Unicode MS"/>
                <a:cs typeface="Arial Unicode MS"/>
              </a:rPr>
              <a:t>recopilar información acerca del logro demostrado por la persona estudiante, de aquellos aprendizajes esperados base elegidos para su valoración. </a:t>
            </a:r>
            <a:r>
              <a:rPr lang="es-ES_tradnl" sz="2800" kern="1200" dirty="0">
                <a:solidFill>
                  <a:srgbClr val="000000"/>
                </a:solidFill>
                <a:effectLst/>
                <a:uFill>
                  <a:solidFill>
                    <a:srgbClr val="000000"/>
                  </a:solidFill>
                </a:uFill>
                <a:latin typeface="Arial" panose="020B0604020202020204" pitchFamily="34" charset="0"/>
                <a:ea typeface="Arial Unicode MS"/>
                <a:cs typeface="Times New Roman" panose="02020603050405020304" pitchFamily="18" charset="0"/>
              </a:rPr>
              <a:t>                             </a:t>
            </a:r>
          </a:p>
          <a:p>
            <a:pPr marL="457200" algn="r">
              <a:spcBef>
                <a:spcPts val="1200"/>
              </a:spcBef>
              <a:spcAft>
                <a:spcPts val="0"/>
              </a:spcAft>
              <a:tabLst>
                <a:tab pos="180340" algn="l"/>
                <a:tab pos="270510" algn="l"/>
              </a:tabLst>
            </a:pPr>
            <a:r>
              <a:rPr lang="es-ES_tradnl" sz="1400" b="1" dirty="0">
                <a:solidFill>
                  <a:srgbClr val="000000"/>
                </a:solidFill>
                <a:effectLst>
                  <a:outerShdw blurRad="38100" dist="38100" dir="2700000" algn="tl">
                    <a:srgbClr val="000000">
                      <a:alpha val="43137"/>
                    </a:srgbClr>
                  </a:outerShdw>
                </a:effectLst>
                <a:uFill>
                  <a:solidFill>
                    <a:srgbClr val="000000"/>
                  </a:solidFill>
                </a:uFill>
                <a:ea typeface="Arial Unicode MS"/>
                <a:cs typeface="Times New Roman" panose="02020603050405020304" pitchFamily="18" charset="0"/>
              </a:rPr>
              <a:t>Fuente. Lineamiento técnicos, p. 18</a:t>
            </a:r>
            <a:endParaRPr lang="es-MX" sz="1400" b="1" dirty="0">
              <a:solidFill>
                <a:srgbClr val="000000"/>
              </a:solidFill>
              <a:effectLst>
                <a:outerShdw blurRad="38100" dist="38100" dir="2700000" algn="tl">
                  <a:srgbClr val="000000">
                    <a:alpha val="43137"/>
                  </a:srgbClr>
                </a:outerShdw>
              </a:effectLst>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318615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90B15E-1404-4069-9213-80EC0E1DBD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95736" y="794899"/>
            <a:ext cx="4968554" cy="4968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uadroTexto 4">
            <a:extLst>
              <a:ext uri="{FF2B5EF4-FFF2-40B4-BE49-F238E27FC236}">
                <a16:creationId xmlns:a16="http://schemas.microsoft.com/office/drawing/2014/main" id="{7B5366AC-7581-43FF-9F70-6AF9DF7C4A2E}"/>
              </a:ext>
            </a:extLst>
          </p:cNvPr>
          <p:cNvSpPr txBox="1"/>
          <p:nvPr/>
        </p:nvSpPr>
        <p:spPr>
          <a:xfrm>
            <a:off x="2195736" y="6165304"/>
            <a:ext cx="5703507" cy="400110"/>
          </a:xfrm>
          <a:prstGeom prst="rect">
            <a:avLst/>
          </a:prstGeom>
          <a:noFill/>
        </p:spPr>
        <p:txBody>
          <a:bodyPr wrap="square" rtlCol="0">
            <a:spAutoFit/>
          </a:bodyPr>
          <a:lstStyle/>
          <a:p>
            <a:r>
              <a:rPr lang="es-MX" sz="1000" dirty="0"/>
              <a:t>Imagen disponible en: </a:t>
            </a:r>
            <a:r>
              <a:rPr lang="es-MX" sz="1000" dirty="0">
                <a:hlinkClick r:id="rId3"/>
              </a:rPr>
              <a:t>https://www.pinterest.com/pin/914862404472979/?nic_v2=1a3lCjyuO</a:t>
            </a:r>
            <a:endParaRPr lang="es-MX" sz="1000" dirty="0"/>
          </a:p>
          <a:p>
            <a:endParaRPr lang="es-MX" sz="1000" dirty="0"/>
          </a:p>
        </p:txBody>
      </p:sp>
    </p:spTree>
    <p:extLst>
      <p:ext uri="{BB962C8B-B14F-4D97-AF65-F5344CB8AC3E}">
        <p14:creationId xmlns:p14="http://schemas.microsoft.com/office/powerpoint/2010/main" val="4138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DE7063-4A38-4AB9-BA53-65CEAFCEE015}"/>
              </a:ext>
            </a:extLst>
          </p:cNvPr>
          <p:cNvSpPr txBox="1"/>
          <p:nvPr/>
        </p:nvSpPr>
        <p:spPr>
          <a:xfrm>
            <a:off x="611560" y="588767"/>
            <a:ext cx="7632848" cy="5680466"/>
          </a:xfrm>
          <a:prstGeom prst="rect">
            <a:avLst/>
          </a:prstGeom>
          <a:noFill/>
        </p:spPr>
        <p:txBody>
          <a:bodyPr wrap="square">
            <a:spAutoFit/>
          </a:bodyPr>
          <a:lstStyle/>
          <a:p>
            <a:pPr>
              <a:lnSpc>
                <a:spcPct val="107000"/>
              </a:lnSpc>
              <a:spcBef>
                <a:spcPts val="1200"/>
              </a:spcBef>
            </a:pPr>
            <a:r>
              <a:rPr lang="es-CR" sz="2800" b="1" kern="0"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Referencias bibliográficas:</a:t>
            </a:r>
            <a:endParaRPr lang="es-MX"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s-CR" sz="1600" dirty="0">
                <a:effectLst/>
                <a:latin typeface="Calibri" panose="020F0502020204030204" pitchFamily="34" charset="0"/>
                <a:ea typeface="Calibri" panose="020F0502020204030204" pitchFamily="34" charset="0"/>
                <a:cs typeface="Calibri" panose="020F0502020204030204" pitchFamily="34" charset="0"/>
              </a:rPr>
              <a:t>Ministerio de Educación Pública de Costa Rica. Dirección de Desarrollo Curricular (2020). </a:t>
            </a:r>
            <a:r>
              <a:rPr lang="es-CR" sz="1600" b="1" dirty="0">
                <a:effectLst/>
                <a:latin typeface="Calibri" panose="020F0502020204030204" pitchFamily="34" charset="0"/>
                <a:ea typeface="Calibri" panose="020F0502020204030204" pitchFamily="34" charset="0"/>
                <a:cs typeface="Calibri" panose="020F0502020204030204" pitchFamily="34" charset="0"/>
              </a:rPr>
              <a:t>Plantilla Aprendizajes </a:t>
            </a:r>
            <a:r>
              <a:rPr lang="es-CR" sz="1600" b="1" dirty="0">
                <a:latin typeface="Calibri" panose="020F0502020204030204" pitchFamily="34" charset="0"/>
                <a:ea typeface="Calibri" panose="020F0502020204030204" pitchFamily="34" charset="0"/>
                <a:cs typeface="Calibri" panose="020F0502020204030204" pitchFamily="34" charset="0"/>
              </a:rPr>
              <a:t>B</a:t>
            </a:r>
            <a:r>
              <a:rPr lang="es-CR" sz="1600" b="1" dirty="0">
                <a:effectLst/>
                <a:latin typeface="Calibri" panose="020F0502020204030204" pitchFamily="34" charset="0"/>
                <a:ea typeface="Calibri" panose="020F0502020204030204" pitchFamily="34" charset="0"/>
                <a:cs typeface="Calibri" panose="020F0502020204030204" pitchFamily="34" charset="0"/>
              </a:rPr>
              <a:t>ase, niveles Noveno y Décimo Año.  San José, Costa Rica</a:t>
            </a:r>
            <a:r>
              <a:rPr lang="es-CR" sz="1600" dirty="0">
                <a:effectLst/>
                <a:latin typeface="Calibri" panose="020F0502020204030204" pitchFamily="34" charset="0"/>
                <a:ea typeface="Calibri" panose="020F0502020204030204" pitchFamily="34" charset="0"/>
                <a:cs typeface="Calibri" panose="020F0502020204030204" pitchFamily="34" charset="0"/>
              </a:rPr>
              <a:t>. En </a:t>
            </a:r>
            <a:r>
              <a:rPr lang="es-CR"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http://www.ddc.mep.go.cr/estrategia-covid19/plantillas-aprendizajes-base-2020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s-CR" sz="1600" dirty="0">
                <a:effectLst/>
                <a:latin typeface="Calibri" panose="020F0502020204030204" pitchFamily="34" charset="0"/>
                <a:ea typeface="Calibri" panose="020F0502020204030204" pitchFamily="34" charset="0"/>
                <a:cs typeface="Calibri" panose="020F0502020204030204" pitchFamily="34" charset="0"/>
              </a:rPr>
              <a:t>Ministerio de Educación Pública de Costa Rica. Dirección de Desarrollo Curricular (2020).  </a:t>
            </a:r>
            <a:r>
              <a:rPr lang="es-CR" sz="1600" b="1" dirty="0">
                <a:effectLst/>
                <a:latin typeface="Calibri" panose="020F0502020204030204" pitchFamily="34" charset="0"/>
                <a:ea typeface="Calibri" panose="020F0502020204030204" pitchFamily="34" charset="0"/>
                <a:cs typeface="Calibri" panose="020F0502020204030204" pitchFamily="34" charset="0"/>
              </a:rPr>
              <a:t>Lineamientos técnicos para la evaluación de los aprendizajes en el segundo periodo 2020</a:t>
            </a:r>
            <a:r>
              <a:rPr lang="es-CR" sz="1600" dirty="0">
                <a:effectLst/>
                <a:latin typeface="Calibri" panose="020F0502020204030204" pitchFamily="34" charset="0"/>
                <a:ea typeface="Calibri" panose="020F0502020204030204" pitchFamily="34" charset="0"/>
                <a:cs typeface="Calibri" panose="020F0502020204030204" pitchFamily="34" charset="0"/>
              </a:rPr>
              <a:t>. </a:t>
            </a:r>
            <a:r>
              <a:rPr lang="es-CR" sz="1600" b="1" dirty="0">
                <a:effectLst/>
                <a:latin typeface="Calibri" panose="020F0502020204030204" pitchFamily="34" charset="0"/>
                <a:ea typeface="Calibri" panose="020F0502020204030204" pitchFamily="34" charset="0"/>
                <a:cs typeface="Calibri" panose="020F0502020204030204" pitchFamily="34" charset="0"/>
              </a:rPr>
              <a:t>San José, Costa Rica.</a:t>
            </a:r>
            <a:r>
              <a:rPr lang="es-CR" sz="1600" dirty="0">
                <a:effectLst/>
                <a:latin typeface="Calibri" panose="020F0502020204030204" pitchFamily="34" charset="0"/>
                <a:ea typeface="Calibri" panose="020F0502020204030204" pitchFamily="34" charset="0"/>
                <a:cs typeface="Calibri" panose="020F0502020204030204" pitchFamily="34" charset="0"/>
              </a:rPr>
              <a:t>  En: </a:t>
            </a:r>
            <a:r>
              <a:rPr lang="es-CR" sz="1600" u="sng"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2"/>
              </a:rPr>
              <a:t>http://www.ddc.mep.go.cr/sites/all/files/lineamientos_tecnicos_para_la_evaluacion_de_los_aprendizajes_en_el_segundo_periodo_2020_final_ajuste_detce.docx</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s-CR" sz="1600" dirty="0">
                <a:effectLst/>
                <a:latin typeface="Calibri" panose="020F0502020204030204" pitchFamily="34" charset="0"/>
                <a:ea typeface="Calibri" panose="020F0502020204030204" pitchFamily="34" charset="0"/>
                <a:cs typeface="Calibri" panose="020F0502020204030204" pitchFamily="34" charset="0"/>
              </a:rPr>
              <a:t>Ministerio de Educación Pública de Costa Rica. Departamento de Evaluación de los Aprendizajes (2020).  </a:t>
            </a:r>
            <a:r>
              <a:rPr lang="es-CR" sz="1600" b="1" dirty="0">
                <a:effectLst/>
                <a:latin typeface="Calibri" panose="020F0502020204030204" pitchFamily="34" charset="0"/>
                <a:ea typeface="Calibri" panose="020F0502020204030204" pitchFamily="34" charset="0"/>
                <a:cs typeface="Calibri" panose="020F0502020204030204" pitchFamily="34" charset="0"/>
              </a:rPr>
              <a:t>Programación de algunas actividades que se deben realizar como parte del cierre del presente curso lectivo.</a:t>
            </a:r>
            <a:r>
              <a:rPr lang="es-CR" sz="1600" dirty="0">
                <a:effectLst/>
                <a:latin typeface="Calibri" panose="020F0502020204030204" pitchFamily="34" charset="0"/>
                <a:ea typeface="Calibri" panose="020F0502020204030204" pitchFamily="34" charset="0"/>
                <a:cs typeface="Calibri" panose="020F0502020204030204" pitchFamily="34" charset="0"/>
              </a:rPr>
              <a:t> Oficio con número de referencia DDC-DEVA-235-10-2020, del 6 de octubre de 2020.  San José, Costa Rica.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s-C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Ministerio de Educación Pública de Costa Rica. </a:t>
            </a:r>
            <a:r>
              <a:rPr lang="es-CR" sz="16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Programa de Estudio de Matemáticas. I, II, III Ciclos de la Educación General Básica y Ciclo Diversificado</a:t>
            </a:r>
            <a:r>
              <a:rPr lang="es-C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CR"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(2012).</a:t>
            </a:r>
            <a:r>
              <a:rPr lang="es-CR"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San José, Costa Rica. En  </a:t>
            </a:r>
            <a:r>
              <a:rPr lang="es-CR" sz="16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https://www.mep.go.cr/programa-estudio?keys=matematica&amp;term_node_tid_depth=All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49758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F0EA9-CB91-4656-B4DF-56FFD2AD520F}"/>
              </a:ext>
            </a:extLst>
          </p:cNvPr>
          <p:cNvSpPr>
            <a:spLocks noGrp="1"/>
          </p:cNvSpPr>
          <p:nvPr>
            <p:ph type="ctrTitle"/>
          </p:nvPr>
        </p:nvSpPr>
        <p:spPr>
          <a:xfrm>
            <a:off x="1176144" y="406400"/>
            <a:ext cx="6858000" cy="2387600"/>
          </a:xfrm>
        </p:spPr>
        <p:txBody>
          <a:bodyPr/>
          <a:lstStyle/>
          <a:p>
            <a:r>
              <a:rPr lang="es-MX" sz="3200" dirty="0"/>
              <a:t>¡Muchas gracias por su atención!</a:t>
            </a:r>
          </a:p>
        </p:txBody>
      </p:sp>
      <p:sp>
        <p:nvSpPr>
          <p:cNvPr id="3" name="Subtítulo 2">
            <a:extLst>
              <a:ext uri="{FF2B5EF4-FFF2-40B4-BE49-F238E27FC236}">
                <a16:creationId xmlns:a16="http://schemas.microsoft.com/office/drawing/2014/main" id="{CA384710-0276-47EA-B254-143875DDA4E0}"/>
              </a:ext>
            </a:extLst>
          </p:cNvPr>
          <p:cNvSpPr>
            <a:spLocks noGrp="1"/>
          </p:cNvSpPr>
          <p:nvPr>
            <p:ph type="subTitle" idx="1"/>
          </p:nvPr>
        </p:nvSpPr>
        <p:spPr>
          <a:xfrm>
            <a:off x="985431" y="3236120"/>
            <a:ext cx="6858000" cy="1655762"/>
          </a:xfrm>
        </p:spPr>
        <p:txBody>
          <a:bodyPr/>
          <a:lstStyle/>
          <a:p>
            <a:r>
              <a:rPr lang="es-MX" sz="2000" b="1" dirty="0">
                <a:effectLst>
                  <a:outerShdw blurRad="38100" dist="38100" dir="2700000" algn="tl">
                    <a:srgbClr val="000000">
                      <a:alpha val="43137"/>
                    </a:srgbClr>
                  </a:outerShdw>
                </a:effectLst>
              </a:rPr>
              <a:t>Yadira Barrantes Bogantes</a:t>
            </a:r>
          </a:p>
          <a:p>
            <a:r>
              <a:rPr lang="es-MX" sz="2000" dirty="0"/>
              <a:t>Asesor Regional de Alajuela</a:t>
            </a:r>
          </a:p>
          <a:p>
            <a:r>
              <a:rPr lang="es-MX" sz="1400" b="1" dirty="0">
                <a:solidFill>
                  <a:schemeClr val="accent1"/>
                </a:solidFill>
              </a:rPr>
              <a:t>(yadira.barrantes.bogantes@mep.go.cr)</a:t>
            </a:r>
          </a:p>
          <a:p>
            <a:endParaRPr lang="es-MX" sz="1400" dirty="0"/>
          </a:p>
          <a:p>
            <a:r>
              <a:rPr lang="es-MX" sz="2000" b="1" dirty="0">
                <a:effectLst>
                  <a:outerShdw blurRad="38100" dist="38100" dir="2700000" algn="tl">
                    <a:srgbClr val="000000">
                      <a:alpha val="43137"/>
                    </a:srgbClr>
                  </a:outerShdw>
                </a:effectLst>
              </a:rPr>
              <a:t>Javier Barquero Rodríguez</a:t>
            </a:r>
          </a:p>
          <a:p>
            <a:r>
              <a:rPr lang="es-MX" sz="2000" dirty="0"/>
              <a:t>Asesor Regional de Puriscal</a:t>
            </a:r>
          </a:p>
          <a:p>
            <a:r>
              <a:rPr lang="es-MX" sz="1400" b="1" dirty="0">
                <a:solidFill>
                  <a:schemeClr val="accent1"/>
                </a:solidFill>
              </a:rPr>
              <a:t>(Javier.barquero.rodriguez@mep.go.cr)</a:t>
            </a:r>
          </a:p>
          <a:p>
            <a:endParaRPr lang="es-MX" dirty="0"/>
          </a:p>
        </p:txBody>
      </p:sp>
      <p:sp>
        <p:nvSpPr>
          <p:cNvPr id="4" name="CuadroTexto 1">
            <a:extLst>
              <a:ext uri="{FF2B5EF4-FFF2-40B4-BE49-F238E27FC236}">
                <a16:creationId xmlns:a16="http://schemas.microsoft.com/office/drawing/2014/main" id="{D2276D37-EEF6-4B79-90A1-87B7BEC75D80}"/>
              </a:ext>
            </a:extLst>
          </p:cNvPr>
          <p:cNvSpPr txBox="1">
            <a:spLocks noChangeArrowheads="1"/>
          </p:cNvSpPr>
          <p:nvPr/>
        </p:nvSpPr>
        <p:spPr bwMode="auto">
          <a:xfrm>
            <a:off x="1395412" y="5877272"/>
            <a:ext cx="6353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MX" sz="1000" dirty="0"/>
              <a:t>Plantilla disponible en https://www.plantillas-powerpoint.com/plantilla-powerpoint-cubos-3d</a:t>
            </a:r>
          </a:p>
        </p:txBody>
      </p:sp>
    </p:spTree>
    <p:extLst>
      <p:ext uri="{BB962C8B-B14F-4D97-AF65-F5344CB8AC3E}">
        <p14:creationId xmlns:p14="http://schemas.microsoft.com/office/powerpoint/2010/main" val="393376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7A48DA6-FB8E-4205-8E60-C183A27CA177}"/>
              </a:ext>
            </a:extLst>
          </p:cNvPr>
          <p:cNvSpPr>
            <a:spLocks noGrp="1" noChangeArrowheads="1"/>
          </p:cNvSpPr>
          <p:nvPr>
            <p:ph type="title"/>
          </p:nvPr>
        </p:nvSpPr>
        <p:spPr/>
        <p:txBody>
          <a:bodyPr/>
          <a:lstStyle/>
          <a:p>
            <a:r>
              <a:rPr lang="es-MX" altLang="es-MX" dirty="0">
                <a:solidFill>
                  <a:schemeClr val="tx1"/>
                </a:solidFill>
              </a:rPr>
              <a:t>Propósitos</a:t>
            </a:r>
          </a:p>
        </p:txBody>
      </p:sp>
      <p:sp>
        <p:nvSpPr>
          <p:cNvPr id="55299" name="Rectangle 3">
            <a:extLst>
              <a:ext uri="{FF2B5EF4-FFF2-40B4-BE49-F238E27FC236}">
                <a16:creationId xmlns:a16="http://schemas.microsoft.com/office/drawing/2014/main" id="{383C1F5E-DFD1-45DD-A710-809A3442EB88}"/>
              </a:ext>
            </a:extLst>
          </p:cNvPr>
          <p:cNvSpPr>
            <a:spLocks noGrp="1" noChangeArrowheads="1"/>
          </p:cNvSpPr>
          <p:nvPr>
            <p:ph type="body" idx="1"/>
          </p:nvPr>
        </p:nvSpPr>
        <p:spPr/>
        <p:txBody>
          <a:bodyPr/>
          <a:lstStyle/>
          <a:p>
            <a:pPr algn="just">
              <a:spcAft>
                <a:spcPts val="1200"/>
              </a:spcAft>
            </a:pPr>
            <a:r>
              <a:rPr lang="es-ES_tradnl" sz="2000" kern="1200" dirty="0">
                <a:ln>
                  <a:noFill/>
                </a:ln>
                <a:solidFill>
                  <a:srgbClr val="000000"/>
                </a:solidFill>
                <a:effectLst/>
                <a:uFill>
                  <a:solidFill>
                    <a:srgbClr val="000000"/>
                  </a:solidFill>
                </a:uFill>
                <a:latin typeface="Arial" panose="020B0604020202020204" pitchFamily="34" charset="0"/>
                <a:ea typeface="Arial Unicode MS"/>
                <a:cs typeface="Arial Unicode MS"/>
              </a:rPr>
              <a:t>Definir el nivel de logro alcanzado por la persona estudiante con respecto a los aprendizajes esperados base.</a:t>
            </a:r>
            <a:endParaRPr lang="es-MX" sz="2000"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just">
              <a:spcAft>
                <a:spcPts val="800"/>
              </a:spcAft>
            </a:pPr>
            <a:r>
              <a:rPr lang="es-ES_tradnl" sz="2000" kern="1200" dirty="0">
                <a:ln>
                  <a:noFill/>
                </a:ln>
                <a:solidFill>
                  <a:srgbClr val="000000"/>
                </a:solidFill>
                <a:effectLst/>
                <a:uFill>
                  <a:solidFill>
                    <a:srgbClr val="000000"/>
                  </a:solidFill>
                </a:uFill>
                <a:latin typeface="Arial" panose="020B0604020202020204" pitchFamily="34" charset="0"/>
                <a:ea typeface="Arial Unicode MS"/>
                <a:cs typeface="Arial Unicode MS"/>
              </a:rPr>
              <a:t>Proporcionar el equivalente numérico correspondiente para la calificación final del estudiantado. </a:t>
            </a:r>
            <a:endParaRPr lang="es-MX" sz="20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spcAft>
                <a:spcPts val="800"/>
              </a:spcAft>
            </a:pPr>
            <a:r>
              <a:rPr lang="es-ES_tradnl" sz="2000" kern="1200" dirty="0">
                <a:ln>
                  <a:noFill/>
                </a:ln>
                <a:solidFill>
                  <a:srgbClr val="000000"/>
                </a:solidFill>
                <a:effectLst/>
                <a:uFill>
                  <a:solidFill>
                    <a:srgbClr val="000000"/>
                  </a:solidFill>
                </a:uFill>
                <a:latin typeface="Arial" panose="020B0604020202020204" pitchFamily="34" charset="0"/>
                <a:ea typeface="Arial Unicode MS"/>
                <a:cs typeface="Arial Unicode MS"/>
              </a:rPr>
              <a:t>Aportar evidencias para fundamentar, de la mejor forma, la emisión de juicios de valor por parte de la persona docente y, en consecuencia, la toma de decisiones para un acompañamiento  cercano a la realidad de la persona estudiante, durante el curso lectivo 2021.   </a:t>
            </a:r>
          </a:p>
          <a:p>
            <a:pPr marL="0" indent="0" algn="r">
              <a:spcAft>
                <a:spcPts val="800"/>
              </a:spcAft>
              <a:buNone/>
            </a:pPr>
            <a:r>
              <a:rPr lang="es-ES_tradnl" sz="1400" b="1" dirty="0">
                <a:solidFill>
                  <a:srgbClr val="000000"/>
                </a:solidFill>
                <a:effectLst>
                  <a:outerShdw blurRad="38100" dist="38100" dir="2700000" algn="tl">
                    <a:srgbClr val="000000">
                      <a:alpha val="43137"/>
                    </a:srgbClr>
                  </a:outerShdw>
                </a:effectLst>
                <a:uFill>
                  <a:solidFill>
                    <a:srgbClr val="000000"/>
                  </a:solidFill>
                </a:uFill>
                <a:ea typeface="Arial Unicode MS"/>
                <a:cs typeface="Times New Roman" panose="02020603050405020304" pitchFamily="18" charset="0"/>
              </a:rPr>
              <a:t>Fuente. Lineamiento técnicos, p. 18</a:t>
            </a:r>
            <a:endParaRPr lang="es-MX" sz="1400" b="1" dirty="0">
              <a:solidFill>
                <a:srgbClr val="000000"/>
              </a:solidFill>
              <a:effectLst>
                <a:outerShdw blurRad="38100" dist="38100" dir="2700000" algn="tl">
                  <a:srgbClr val="000000">
                    <a:alpha val="43137"/>
                  </a:srgbClr>
                </a:outerShdw>
              </a:effectLst>
              <a:uFill>
                <a:solidFill>
                  <a:srgbClr val="000000"/>
                </a:solidFill>
              </a:uFill>
              <a:latin typeface="Times New Roman" panose="02020603050405020304" pitchFamily="18" charset="0"/>
              <a:ea typeface="Arial Unicode MS"/>
              <a:cs typeface="Arial Unicode MS"/>
            </a:endParaRPr>
          </a:p>
          <a:p>
            <a:pPr marL="0" indent="0" algn="just">
              <a:spcAft>
                <a:spcPts val="800"/>
              </a:spcAft>
              <a:buNone/>
            </a:pPr>
            <a:endParaRPr lang="es-MX" sz="20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s-MX" altLang="es-MX" dirty="0"/>
          </a:p>
        </p:txBody>
      </p:sp>
      <p:pic>
        <p:nvPicPr>
          <p:cNvPr id="3" name="Gráfico 2" descr="Libro abierto">
            <a:extLst>
              <a:ext uri="{FF2B5EF4-FFF2-40B4-BE49-F238E27FC236}">
                <a16:creationId xmlns:a16="http://schemas.microsoft.com/office/drawing/2014/main" id="{870FCACB-745D-4126-A465-E51C755FD9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0192" y="478726"/>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2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552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 calcmode="lin" valueType="num">
                                      <p:cBhvr>
                                        <p:cTn id="20" dur="20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552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5299">
                                            <p:txEl>
                                              <p:pRg st="2" end="2"/>
                                            </p:txEl>
                                          </p:spTgt>
                                        </p:tgtEl>
                                        <p:attrNameLst>
                                          <p:attrName>style.visibility</p:attrName>
                                        </p:attrNameLst>
                                      </p:cBhvr>
                                      <p:to>
                                        <p:strVal val="visible"/>
                                      </p:to>
                                    </p:set>
                                    <p:anim calcmode="lin" valueType="num">
                                      <p:cBhvr>
                                        <p:cTn id="27" dur="2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29" dur="2000"/>
                                        <p:tgtEl>
                                          <p:spTgt spid="5529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5299">
                                            <p:txEl>
                                              <p:pRg st="3" end="3"/>
                                            </p:txEl>
                                          </p:spTgt>
                                        </p:tgtEl>
                                        <p:attrNameLst>
                                          <p:attrName>style.visibility</p:attrName>
                                        </p:attrNameLst>
                                      </p:cBhvr>
                                      <p:to>
                                        <p:strVal val="visible"/>
                                      </p:to>
                                    </p:set>
                                    <p:anim calcmode="lin" valueType="num">
                                      <p:cBhvr>
                                        <p:cTn id="34" dur="2000" fill="hold"/>
                                        <p:tgtEl>
                                          <p:spTgt spid="55299">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55299">
                                            <p:txEl>
                                              <p:pRg st="3" end="3"/>
                                            </p:txEl>
                                          </p:spTgt>
                                        </p:tgtEl>
                                        <p:attrNameLst>
                                          <p:attrName>ppt_h</p:attrName>
                                        </p:attrNameLst>
                                      </p:cBhvr>
                                      <p:tavLst>
                                        <p:tav tm="0">
                                          <p:val>
                                            <p:fltVal val="0"/>
                                          </p:val>
                                        </p:tav>
                                        <p:tav tm="100000">
                                          <p:val>
                                            <p:strVal val="#ppt_h"/>
                                          </p:val>
                                        </p:tav>
                                      </p:tavLst>
                                    </p:anim>
                                    <p:animEffect transition="in" filter="fade">
                                      <p:cBhvr>
                                        <p:cTn id="36" dur="2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7C6379D-245C-458B-A0F6-C5F339FE3DDB}"/>
              </a:ext>
            </a:extLst>
          </p:cNvPr>
          <p:cNvGraphicFramePr/>
          <p:nvPr>
            <p:extLst>
              <p:ext uri="{D42A27DB-BD31-4B8C-83A1-F6EECF244321}">
                <p14:modId xmlns:p14="http://schemas.microsoft.com/office/powerpoint/2010/main" val="3782353208"/>
              </p:ext>
            </p:extLst>
          </p:nvPr>
        </p:nvGraphicFramePr>
        <p:xfrm>
          <a:off x="899592" y="404664"/>
          <a:ext cx="770485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FC4ED8D3-1879-4269-8ED2-E5AE96A6ED2A}"/>
              </a:ext>
            </a:extLst>
          </p:cNvPr>
          <p:cNvSpPr txBox="1"/>
          <p:nvPr/>
        </p:nvSpPr>
        <p:spPr>
          <a:xfrm>
            <a:off x="4157700" y="548680"/>
            <a:ext cx="4680520" cy="14773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CR" sz="1800" kern="1200" dirty="0">
                <a:effectLst/>
                <a:latin typeface="Arial" panose="020B0604020202020204" pitchFamily="34" charset="0"/>
                <a:ea typeface="Arial Unicode MS"/>
              </a:rPr>
              <a:t>Incluir técnicas que se hayan empleado en las GTA, </a:t>
            </a:r>
            <a:r>
              <a:rPr lang="es-CR" sz="1800" b="1" kern="1200" dirty="0">
                <a:effectLst/>
                <a:latin typeface="Arial" panose="020B0604020202020204" pitchFamily="34" charset="0"/>
                <a:ea typeface="Arial Unicode MS"/>
              </a:rPr>
              <a:t>con sus respectivas actividades</a:t>
            </a:r>
            <a:r>
              <a:rPr lang="es-CR" sz="1800" kern="1200" dirty="0">
                <a:effectLst/>
                <a:latin typeface="Arial" panose="020B0604020202020204" pitchFamily="34" charset="0"/>
                <a:ea typeface="Arial Unicode MS"/>
              </a:rPr>
              <a:t>, que permitan valorar todos los aprendizajes esperados base </a:t>
            </a:r>
            <a:r>
              <a:rPr lang="es-CR" sz="1800" b="1" kern="1200" dirty="0">
                <a:effectLst/>
                <a:latin typeface="Arial" panose="020B0604020202020204" pitchFamily="34" charset="0"/>
                <a:ea typeface="Arial Unicode MS"/>
              </a:rPr>
              <a:t>seleccionados para la medición.</a:t>
            </a:r>
            <a:endParaRPr lang="es-MX" b="1" dirty="0"/>
          </a:p>
        </p:txBody>
      </p:sp>
      <p:sp>
        <p:nvSpPr>
          <p:cNvPr id="5" name="CuadroTexto 4">
            <a:extLst>
              <a:ext uri="{FF2B5EF4-FFF2-40B4-BE49-F238E27FC236}">
                <a16:creationId xmlns:a16="http://schemas.microsoft.com/office/drawing/2014/main" id="{838C5356-5C50-49FB-B22E-5F3B3DE0A0EA}"/>
              </a:ext>
            </a:extLst>
          </p:cNvPr>
          <p:cNvSpPr txBox="1"/>
          <p:nvPr/>
        </p:nvSpPr>
        <p:spPr>
          <a:xfrm>
            <a:off x="4955232" y="3681846"/>
            <a:ext cx="3291252" cy="307777"/>
          </a:xfrm>
          <a:prstGeom prst="rect">
            <a:avLst/>
          </a:prstGeom>
          <a:noFill/>
        </p:spPr>
        <p:txBody>
          <a:bodyPr wrap="square">
            <a:spAutoFit/>
          </a:bodyPr>
          <a:lstStyle/>
          <a:p>
            <a:pPr marL="0" indent="0" algn="r">
              <a:spcAft>
                <a:spcPts val="800"/>
              </a:spcAft>
              <a:buNone/>
            </a:pPr>
            <a:r>
              <a:rPr lang="es-ES_tradnl" sz="1400" b="1" dirty="0">
                <a:solidFill>
                  <a:srgbClr val="000000"/>
                </a:solidFill>
                <a:effectLst>
                  <a:outerShdw blurRad="38100" dist="38100" dir="2700000" algn="tl">
                    <a:srgbClr val="000000">
                      <a:alpha val="43137"/>
                    </a:srgbClr>
                  </a:outerShdw>
                </a:effectLst>
                <a:uFill>
                  <a:solidFill>
                    <a:srgbClr val="000000"/>
                  </a:solidFill>
                </a:uFill>
                <a:ea typeface="Arial Unicode MS"/>
                <a:cs typeface="Times New Roman" panose="02020603050405020304" pitchFamily="18" charset="0"/>
              </a:rPr>
              <a:t>Fuente. Lineamiento técnicos, p. 20</a:t>
            </a:r>
            <a:endParaRPr lang="es-MX" sz="1400" b="1" dirty="0">
              <a:solidFill>
                <a:srgbClr val="000000"/>
              </a:solidFill>
              <a:effectLst>
                <a:outerShdw blurRad="38100" dist="38100" dir="2700000" algn="tl">
                  <a:srgbClr val="000000">
                    <a:alpha val="43137"/>
                  </a:srgbClr>
                </a:outerShdw>
              </a:effectLst>
              <a:uFill>
                <a:solidFill>
                  <a:srgbClr val="000000"/>
                </a:solidFill>
              </a:uFill>
              <a:latin typeface="Times New Roman" panose="02020603050405020304" pitchFamily="18" charset="0"/>
              <a:ea typeface="Arial Unicode MS"/>
              <a:cs typeface="Arial Unicode MS"/>
            </a:endParaRPr>
          </a:p>
        </p:txBody>
      </p:sp>
      <p:sp>
        <p:nvSpPr>
          <p:cNvPr id="9" name="CuadroTexto 8">
            <a:extLst>
              <a:ext uri="{FF2B5EF4-FFF2-40B4-BE49-F238E27FC236}">
                <a16:creationId xmlns:a16="http://schemas.microsoft.com/office/drawing/2014/main" id="{EFB9B80B-B08C-4AA9-9D83-94DA58448269}"/>
              </a:ext>
            </a:extLst>
          </p:cNvPr>
          <p:cNvSpPr txBox="1"/>
          <p:nvPr/>
        </p:nvSpPr>
        <p:spPr>
          <a:xfrm>
            <a:off x="4154056" y="2330707"/>
            <a:ext cx="4680520"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es-CR" dirty="0">
                <a:ea typeface="Arial Unicode MS"/>
              </a:rPr>
              <a:t>Describir </a:t>
            </a:r>
            <a:r>
              <a:rPr lang="es-CR" sz="1800" kern="1200" dirty="0">
                <a:effectLst/>
                <a:latin typeface="Arial" panose="020B0604020202020204" pitchFamily="34" charset="0"/>
                <a:ea typeface="Arial Unicode MS"/>
              </a:rPr>
              <a:t>las indicaciones generales y específicas, así como los procedimientos que orienten a la persona estudiante en lo que debe realizar.</a:t>
            </a:r>
            <a:endParaRPr lang="es-MX" b="1" dirty="0"/>
          </a:p>
        </p:txBody>
      </p:sp>
      <p:sp>
        <p:nvSpPr>
          <p:cNvPr id="11" name="CuadroTexto 10">
            <a:extLst>
              <a:ext uri="{FF2B5EF4-FFF2-40B4-BE49-F238E27FC236}">
                <a16:creationId xmlns:a16="http://schemas.microsoft.com/office/drawing/2014/main" id="{6F88F114-0904-45E6-8AD7-9E148DCD0E90}"/>
              </a:ext>
            </a:extLst>
          </p:cNvPr>
          <p:cNvSpPr txBox="1"/>
          <p:nvPr/>
        </p:nvSpPr>
        <p:spPr>
          <a:xfrm>
            <a:off x="4067944" y="5248479"/>
            <a:ext cx="468052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R" sz="1800" kern="1200" dirty="0">
                <a:solidFill>
                  <a:schemeClr val="tx1"/>
                </a:solidFill>
                <a:effectLst/>
                <a:latin typeface="Arial" panose="020B0604020202020204" pitchFamily="34" charset="0"/>
                <a:ea typeface="Arial Unicode MS"/>
              </a:rPr>
              <a:t>Por la naturaleza y enfoque de la asignatura se sugiere que se valore trabajar la </a:t>
            </a:r>
            <a:r>
              <a:rPr lang="es-CR" sz="2000" b="1" kern="1200" dirty="0">
                <a:solidFill>
                  <a:schemeClr val="tx1"/>
                </a:solidFill>
                <a:effectLst/>
                <a:latin typeface="Arial" panose="020B0604020202020204" pitchFamily="34" charset="0"/>
                <a:ea typeface="Arial Unicode MS"/>
              </a:rPr>
              <a:t>resolución de situaciones problema</a:t>
            </a:r>
            <a:r>
              <a:rPr lang="es-CR" sz="1800" kern="1200" dirty="0">
                <a:solidFill>
                  <a:schemeClr val="tx1"/>
                </a:solidFill>
                <a:effectLst/>
                <a:latin typeface="Arial" panose="020B0604020202020204" pitchFamily="34" charset="0"/>
                <a:ea typeface="Arial Unicode MS"/>
              </a:rPr>
              <a:t>.</a:t>
            </a:r>
            <a:endParaRPr lang="es-MX" b="1" dirty="0">
              <a:solidFill>
                <a:schemeClr val="tx1"/>
              </a:solidFill>
            </a:endParaRPr>
          </a:p>
        </p:txBody>
      </p:sp>
      <p:sp>
        <p:nvSpPr>
          <p:cNvPr id="13" name="Flecha: a la derecha con bandas 12">
            <a:extLst>
              <a:ext uri="{FF2B5EF4-FFF2-40B4-BE49-F238E27FC236}">
                <a16:creationId xmlns:a16="http://schemas.microsoft.com/office/drawing/2014/main" id="{8A8B9B06-AA77-4288-AB09-868E433B468E}"/>
              </a:ext>
            </a:extLst>
          </p:cNvPr>
          <p:cNvSpPr/>
          <p:nvPr/>
        </p:nvSpPr>
        <p:spPr>
          <a:xfrm rot="5400000">
            <a:off x="6224743" y="4308934"/>
            <a:ext cx="798970" cy="1080120"/>
          </a:xfrm>
          <a:prstGeom prst="strip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8603C60-8216-4F5B-B17B-DBB460784880}"/>
              </a:ext>
            </a:extLst>
          </p:cNvPr>
          <p:cNvSpPr txBox="1"/>
          <p:nvPr/>
        </p:nvSpPr>
        <p:spPr>
          <a:xfrm>
            <a:off x="5340718" y="4127475"/>
            <a:ext cx="2520280" cy="369332"/>
          </a:xfrm>
          <a:prstGeom prst="rect">
            <a:avLst/>
          </a:prstGeom>
          <a:solidFill>
            <a:schemeClr val="bg2">
              <a:lumMod val="75000"/>
            </a:schemeClr>
          </a:solidFill>
        </p:spPr>
        <p:txBody>
          <a:bodyPr wrap="square" rtlCol="0">
            <a:spAutoFit/>
          </a:bodyPr>
          <a:lstStyle/>
          <a:p>
            <a:pPr algn="ctr"/>
            <a:r>
              <a:rPr lang="es-MX" dirty="0"/>
              <a:t>MATEMÁTICA</a:t>
            </a:r>
          </a:p>
        </p:txBody>
      </p:sp>
    </p:spTree>
    <p:extLst>
      <p:ext uri="{BB962C8B-B14F-4D97-AF65-F5344CB8AC3E}">
        <p14:creationId xmlns:p14="http://schemas.microsoft.com/office/powerpoint/2010/main" val="30097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1+#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 calcmode="lin" valueType="num">
                                      <p:cBhvr>
                                        <p:cTn id="33" dur="2000" fill="hold"/>
                                        <p:tgtEl>
                                          <p:spTgt spid="4"/>
                                        </p:tgtEl>
                                        <p:attrNameLst>
                                          <p:attrName>style.rotation</p:attrName>
                                        </p:attrNameLst>
                                      </p:cBhvr>
                                      <p:tavLst>
                                        <p:tav tm="0">
                                          <p:val>
                                            <p:fltVal val="90"/>
                                          </p:val>
                                        </p:tav>
                                        <p:tav tm="100000">
                                          <p:val>
                                            <p:fltVal val="0"/>
                                          </p:val>
                                        </p:tav>
                                      </p:tavLst>
                                    </p:anim>
                                    <p:animEffect transition="in" filter="fade">
                                      <p:cBhvr>
                                        <p:cTn id="34" dur="2000"/>
                                        <p:tgtEl>
                                          <p:spTgt spid="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2000" fill="hold"/>
                                        <p:tgtEl>
                                          <p:spTgt spid="13"/>
                                        </p:tgtEl>
                                        <p:attrNameLst>
                                          <p:attrName>ppt_w</p:attrName>
                                        </p:attrNameLst>
                                      </p:cBhvr>
                                      <p:tavLst>
                                        <p:tav tm="0">
                                          <p:val>
                                            <p:fltVal val="0"/>
                                          </p:val>
                                        </p:tav>
                                        <p:tav tm="100000">
                                          <p:val>
                                            <p:strVal val="#ppt_w"/>
                                          </p:val>
                                        </p:tav>
                                      </p:tavLst>
                                    </p:anim>
                                    <p:anim calcmode="lin" valueType="num">
                                      <p:cBhvr>
                                        <p:cTn id="38" dur="2000" fill="hold"/>
                                        <p:tgtEl>
                                          <p:spTgt spid="13"/>
                                        </p:tgtEl>
                                        <p:attrNameLst>
                                          <p:attrName>ppt_h</p:attrName>
                                        </p:attrNameLst>
                                      </p:cBhvr>
                                      <p:tavLst>
                                        <p:tav tm="0">
                                          <p:val>
                                            <p:fltVal val="0"/>
                                          </p:val>
                                        </p:tav>
                                        <p:tav tm="100000">
                                          <p:val>
                                            <p:strVal val="#ppt_h"/>
                                          </p:val>
                                        </p:tav>
                                      </p:tavLst>
                                    </p:anim>
                                    <p:anim calcmode="lin" valueType="num">
                                      <p:cBhvr>
                                        <p:cTn id="39" dur="2000" fill="hold"/>
                                        <p:tgtEl>
                                          <p:spTgt spid="13"/>
                                        </p:tgtEl>
                                        <p:attrNameLst>
                                          <p:attrName>style.rotation</p:attrName>
                                        </p:attrNameLst>
                                      </p:cBhvr>
                                      <p:tavLst>
                                        <p:tav tm="0">
                                          <p:val>
                                            <p:fltVal val="90"/>
                                          </p:val>
                                        </p:tav>
                                        <p:tav tm="100000">
                                          <p:val>
                                            <p:fltVal val="0"/>
                                          </p:val>
                                        </p:tav>
                                      </p:tavLst>
                                    </p:anim>
                                    <p:animEffect transition="in" filter="fade">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p:bldP spid="9" grpId="0" animBg="1"/>
      <p:bldP spid="11" grpId="0" animBg="1"/>
      <p:bldP spid="1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6807F91-A94E-4F87-8EA8-DB7BA09D67EC}"/>
              </a:ext>
            </a:extLst>
          </p:cNvPr>
          <p:cNvSpPr>
            <a:spLocks noGrp="1"/>
          </p:cNvSpPr>
          <p:nvPr>
            <p:ph type="title"/>
          </p:nvPr>
        </p:nvSpPr>
        <p:spPr/>
        <p:txBody>
          <a:bodyPr/>
          <a:lstStyle/>
          <a:p>
            <a:r>
              <a:rPr lang="es-MX" sz="4000" b="1" dirty="0">
                <a:effectLst>
                  <a:outerShdw blurRad="38100" dist="38100" dir="2700000" algn="tl">
                    <a:srgbClr val="000000">
                      <a:alpha val="43137"/>
                    </a:srgbClr>
                  </a:outerShdw>
                </a:effectLst>
              </a:rPr>
              <a:t>Propuesta de instrumento para Matemática</a:t>
            </a:r>
          </a:p>
        </p:txBody>
      </p:sp>
      <p:sp>
        <p:nvSpPr>
          <p:cNvPr id="4" name="Marcador de texto 3">
            <a:extLst>
              <a:ext uri="{FF2B5EF4-FFF2-40B4-BE49-F238E27FC236}">
                <a16:creationId xmlns:a16="http://schemas.microsoft.com/office/drawing/2014/main" id="{6ECEE5E3-2411-457E-81EF-277029A9FB7A}"/>
              </a:ext>
            </a:extLst>
          </p:cNvPr>
          <p:cNvSpPr>
            <a:spLocks noGrp="1"/>
          </p:cNvSpPr>
          <p:nvPr>
            <p:ph type="body" idx="1"/>
          </p:nvPr>
        </p:nvSpPr>
        <p:spPr/>
        <p:txBody>
          <a:bodyPr/>
          <a:lstStyle/>
          <a:p>
            <a:pPr algn="ctr"/>
            <a:r>
              <a:rPr lang="es-MX" sz="2000" b="1" dirty="0">
                <a:effectLst>
                  <a:outerShdw blurRad="38100" dist="38100" dir="2700000" algn="tl">
                    <a:srgbClr val="000000">
                      <a:alpha val="43137"/>
                    </a:srgbClr>
                  </a:outerShdw>
                </a:effectLst>
              </a:rPr>
              <a:t>(Resolución de situaciones problema)</a:t>
            </a:r>
          </a:p>
        </p:txBody>
      </p:sp>
    </p:spTree>
    <p:extLst>
      <p:ext uri="{BB962C8B-B14F-4D97-AF65-F5344CB8AC3E}">
        <p14:creationId xmlns:p14="http://schemas.microsoft.com/office/powerpoint/2010/main" val="911653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8321041-4A93-4647-A436-1702F68737A0}"/>
              </a:ext>
            </a:extLst>
          </p:cNvPr>
          <p:cNvSpPr>
            <a:spLocks noGrp="1"/>
          </p:cNvSpPr>
          <p:nvPr>
            <p:ph type="title"/>
          </p:nvPr>
        </p:nvSpPr>
        <p:spPr>
          <a:xfrm>
            <a:off x="457200" y="661792"/>
            <a:ext cx="8229600" cy="1143000"/>
          </a:xfrm>
        </p:spPr>
        <p:txBody>
          <a:bodyPr/>
          <a:lstStyle/>
          <a:p>
            <a:pPr algn="l"/>
            <a:r>
              <a:rPr lang="es-MX" sz="3600" b="1" dirty="0">
                <a:effectLst>
                  <a:outerShdw blurRad="38100" dist="38100" dir="2700000" algn="tl">
                    <a:srgbClr val="000000">
                      <a:alpha val="43137"/>
                    </a:srgbClr>
                  </a:outerShdw>
                </a:effectLst>
              </a:rPr>
              <a:t>I Parte:  Aspectos administrativos</a:t>
            </a:r>
          </a:p>
        </p:txBody>
      </p:sp>
      <p:sp>
        <p:nvSpPr>
          <p:cNvPr id="3" name="Marcador de contenido 2">
            <a:extLst>
              <a:ext uri="{FF2B5EF4-FFF2-40B4-BE49-F238E27FC236}">
                <a16:creationId xmlns:a16="http://schemas.microsoft.com/office/drawing/2014/main" id="{180F50C7-8202-40F4-989A-A5B630363FAD}"/>
              </a:ext>
            </a:extLst>
          </p:cNvPr>
          <p:cNvSpPr>
            <a:spLocks noGrp="1"/>
          </p:cNvSpPr>
          <p:nvPr>
            <p:ph idx="1"/>
          </p:nvPr>
        </p:nvSpPr>
        <p:spPr/>
        <p:txBody>
          <a:bodyPr/>
          <a:lstStyle/>
          <a:p>
            <a:endParaRPr lang="es-MX" dirty="0"/>
          </a:p>
        </p:txBody>
      </p:sp>
      <p:pic>
        <p:nvPicPr>
          <p:cNvPr id="5" name="Imagen 4">
            <a:extLst>
              <a:ext uri="{FF2B5EF4-FFF2-40B4-BE49-F238E27FC236}">
                <a16:creationId xmlns:a16="http://schemas.microsoft.com/office/drawing/2014/main" id="{5E266D52-76D2-4E4C-9134-4E43395CAFE0}"/>
              </a:ext>
            </a:extLst>
          </p:cNvPr>
          <p:cNvPicPr>
            <a:picLocks noChangeAspect="1"/>
          </p:cNvPicPr>
          <p:nvPr/>
        </p:nvPicPr>
        <p:blipFill>
          <a:blip r:embed="rId2"/>
          <a:stretch>
            <a:fillRect/>
          </a:stretch>
        </p:blipFill>
        <p:spPr>
          <a:xfrm>
            <a:off x="539551" y="1683290"/>
            <a:ext cx="8100043" cy="3977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lecha: hacia abajo 7">
            <a:extLst>
              <a:ext uri="{FF2B5EF4-FFF2-40B4-BE49-F238E27FC236}">
                <a16:creationId xmlns:a16="http://schemas.microsoft.com/office/drawing/2014/main" id="{F473AB17-89D2-4518-8081-79317B0CC616}"/>
              </a:ext>
            </a:extLst>
          </p:cNvPr>
          <p:cNvSpPr/>
          <p:nvPr/>
        </p:nvSpPr>
        <p:spPr>
          <a:xfrm rot="5400000">
            <a:off x="6684350" y="2605010"/>
            <a:ext cx="1103891" cy="1152128"/>
          </a:xfrm>
          <a:prstGeom prst="downArrow">
            <a:avLst/>
          </a:prstGeom>
          <a:solidFill>
            <a:srgbClr val="A5002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9738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A0844-0FE5-41CF-9593-A1DBC73F40CD}"/>
              </a:ext>
            </a:extLst>
          </p:cNvPr>
          <p:cNvSpPr>
            <a:spLocks noGrp="1"/>
          </p:cNvSpPr>
          <p:nvPr>
            <p:ph type="title"/>
          </p:nvPr>
        </p:nvSpPr>
        <p:spPr>
          <a:xfrm>
            <a:off x="611560" y="332656"/>
            <a:ext cx="8229600" cy="1143000"/>
          </a:xfrm>
        </p:spPr>
        <p:txBody>
          <a:bodyPr/>
          <a:lstStyle/>
          <a:p>
            <a:r>
              <a:rPr lang="es-MX" sz="3600" b="1" dirty="0">
                <a:effectLst>
                  <a:outerShdw blurRad="38100" dist="38100" dir="2700000" algn="tl">
                    <a:srgbClr val="000000">
                      <a:alpha val="43137"/>
                    </a:srgbClr>
                  </a:outerShdw>
                </a:effectLst>
              </a:rPr>
              <a:t>II Parte:  Aspectos técnicos</a:t>
            </a:r>
          </a:p>
        </p:txBody>
      </p:sp>
      <p:sp>
        <p:nvSpPr>
          <p:cNvPr id="3" name="CuadroTexto 2">
            <a:extLst>
              <a:ext uri="{FF2B5EF4-FFF2-40B4-BE49-F238E27FC236}">
                <a16:creationId xmlns:a16="http://schemas.microsoft.com/office/drawing/2014/main" id="{CB753E68-2177-4D36-902C-153C1DDDC37B}"/>
              </a:ext>
            </a:extLst>
          </p:cNvPr>
          <p:cNvSpPr txBox="1"/>
          <p:nvPr/>
        </p:nvSpPr>
        <p:spPr>
          <a:xfrm>
            <a:off x="395536" y="1475656"/>
            <a:ext cx="8445624" cy="3986861"/>
          </a:xfrm>
          <a:prstGeom prst="rect">
            <a:avLst/>
          </a:prstGeom>
          <a:noFill/>
        </p:spPr>
        <p:txBody>
          <a:bodyPr wrap="square" rtlCol="0">
            <a:spAutoFit/>
          </a:bodyPr>
          <a:lstStyle/>
          <a:p>
            <a:pPr algn="just">
              <a:lnSpc>
                <a:spcPct val="115000"/>
              </a:lnSpc>
              <a:spcAft>
                <a:spcPts val="800"/>
              </a:spcAft>
            </a:pPr>
            <a:r>
              <a:rPr lang="es-CR" sz="2000" b="1" dirty="0">
                <a:solidFill>
                  <a:srgbClr val="000000"/>
                </a:solidFill>
                <a:effectLst/>
                <a:latin typeface="+mn-lt"/>
                <a:ea typeface="Calibri" panose="020F0502020204030204" pitchFamily="34" charset="0"/>
                <a:cs typeface="Times New Roman" panose="02020603050405020304" pitchFamily="18" charset="0"/>
              </a:rPr>
              <a:t>Indicaciones generales.</a:t>
            </a:r>
            <a:r>
              <a:rPr lang="es-CR" sz="2000" dirty="0">
                <a:solidFill>
                  <a:srgbClr val="000000"/>
                </a:solidFill>
                <a:effectLst/>
                <a:latin typeface="+mn-lt"/>
                <a:ea typeface="Calibri" panose="020F0502020204030204" pitchFamily="34" charset="0"/>
                <a:cs typeface="Times New Roman" panose="02020603050405020304" pitchFamily="18" charset="0"/>
              </a:rPr>
              <a:t>  A continuación, se presentan </a:t>
            </a:r>
            <a:r>
              <a:rPr lang="es-CR" sz="2000" b="1" dirty="0">
                <a:solidFill>
                  <a:srgbClr val="0070C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n ejercicios y m problemas</a:t>
            </a:r>
            <a:r>
              <a:rPr lang="es-CR" sz="2000" b="1" dirty="0">
                <a:solidFill>
                  <a:srgbClr val="833C0B"/>
                </a:solidFill>
                <a:effectLst/>
                <a:latin typeface="+mn-lt"/>
                <a:ea typeface="Calibri" panose="020F0502020204030204" pitchFamily="34" charset="0"/>
                <a:cs typeface="Times New Roman" panose="02020603050405020304" pitchFamily="18" charset="0"/>
              </a:rPr>
              <a:t> </a:t>
            </a:r>
            <a:r>
              <a:rPr lang="es-CR" sz="2000" dirty="0">
                <a:effectLst/>
                <a:latin typeface="+mn-lt"/>
                <a:ea typeface="Calibri" panose="020F0502020204030204" pitchFamily="34" charset="0"/>
                <a:cs typeface="Times New Roman" panose="02020603050405020304" pitchFamily="18" charset="0"/>
              </a:rPr>
              <a:t>referentes a </a:t>
            </a:r>
            <a:r>
              <a:rPr lang="es-CR" sz="2000" dirty="0">
                <a:solidFill>
                  <a:srgbClr val="000000"/>
                </a:solidFill>
                <a:effectLst/>
                <a:latin typeface="+mn-lt"/>
                <a:ea typeface="Calibri" panose="020F0502020204030204" pitchFamily="34" charset="0"/>
                <a:cs typeface="Times New Roman" panose="02020603050405020304" pitchFamily="18" charset="0"/>
              </a:rPr>
              <a:t>aprendizajes matemáticos desarrollados en las Guías de Trabajo Autónomo estudiadas en el presente periodo lectivo.  </a:t>
            </a:r>
            <a:endParaRPr lang="es-MX" sz="2000" dirty="0">
              <a:effectLst/>
              <a:latin typeface="+mn-lt"/>
              <a:ea typeface="Calibri" panose="020F0502020204030204" pitchFamily="34" charset="0"/>
              <a:cs typeface="Times New Roman" panose="02020603050405020304" pitchFamily="18" charset="0"/>
            </a:endParaRPr>
          </a:p>
          <a:p>
            <a:pPr algn="just">
              <a:lnSpc>
                <a:spcPct val="115000"/>
              </a:lnSpc>
              <a:spcAft>
                <a:spcPts val="800"/>
              </a:spcAft>
            </a:pPr>
            <a:r>
              <a:rPr lang="es-MX" sz="2000" dirty="0">
                <a:solidFill>
                  <a:srgbClr val="000000"/>
                </a:solidFill>
                <a:effectLst/>
                <a:latin typeface="+mn-lt"/>
                <a:ea typeface="Calibri" panose="020F0502020204030204" pitchFamily="34" charset="0"/>
                <a:cs typeface="Times New Roman" panose="02020603050405020304" pitchFamily="18" charset="0"/>
              </a:rPr>
              <a:t>Respetuosamente se solicita tener presente lo que a continuación se detalla:</a:t>
            </a:r>
          </a:p>
          <a:p>
            <a:pPr algn="just">
              <a:lnSpc>
                <a:spcPct val="115000"/>
              </a:lnSpc>
              <a:spcAft>
                <a:spcPts val="800"/>
              </a:spcAft>
            </a:pPr>
            <a:r>
              <a:rPr lang="es-MX" sz="2000" dirty="0">
                <a:solidFill>
                  <a:srgbClr val="000000"/>
                </a:solidFill>
                <a:latin typeface="+mn-lt"/>
                <a:ea typeface="Calibri" panose="020F0502020204030204" pitchFamily="34" charset="0"/>
                <a:cs typeface="Times New Roman" panose="02020603050405020304" pitchFamily="18" charset="0"/>
              </a:rPr>
              <a:t>1. Para la resolución de los ejercicios y los problemas s</a:t>
            </a:r>
            <a:r>
              <a:rPr lang="es-CR" sz="1800" dirty="0">
                <a:solidFill>
                  <a:srgbClr val="000000"/>
                </a:solidFill>
                <a:effectLst/>
                <a:latin typeface="+mn-lt"/>
                <a:ea typeface="Calibri" panose="020F0502020204030204" pitchFamily="34" charset="0"/>
                <a:cs typeface="Times New Roman" panose="02020603050405020304" pitchFamily="18" charset="0"/>
              </a:rPr>
              <a:t>e requiere de la aplicación de procedimientos, se va a considerar como </a:t>
            </a:r>
            <a:r>
              <a:rPr lang="es-CR" sz="1800" b="1" dirty="0">
                <a:solidFill>
                  <a:srgbClr val="000000"/>
                </a:solidFill>
                <a:effectLst/>
                <a:latin typeface="+mn-lt"/>
                <a:ea typeface="Calibri" panose="020F0502020204030204" pitchFamily="34" charset="0"/>
                <a:cs typeface="Times New Roman" panose="02020603050405020304" pitchFamily="18" charset="0"/>
              </a:rPr>
              <a:t>procedimiento</a:t>
            </a:r>
            <a:r>
              <a:rPr lang="es-CR" sz="1800" dirty="0">
                <a:solidFill>
                  <a:srgbClr val="000000"/>
                </a:solidFill>
                <a:effectLst/>
                <a:latin typeface="+mn-lt"/>
                <a:ea typeface="Calibri" panose="020F0502020204030204" pitchFamily="34" charset="0"/>
                <a:cs typeface="Times New Roman" panose="02020603050405020304" pitchFamily="18" charset="0"/>
              </a:rPr>
              <a:t> “</a:t>
            </a:r>
            <a:r>
              <a:rPr lang="es-CR" sz="1800" b="1" dirty="0">
                <a:solidFill>
                  <a:srgbClr val="000000"/>
                </a:solidFill>
                <a:effectLst/>
                <a:latin typeface="+mn-lt"/>
                <a:ea typeface="Calibri" panose="020F0502020204030204" pitchFamily="34" charset="0"/>
                <a:cs typeface="Times New Roman" panose="02020603050405020304" pitchFamily="18" charset="0"/>
              </a:rPr>
              <a:t>el uso de las operaciones básicas, cálculos matemáticos, aplicación de propiedades, dibujo de figuras geométricas, relaciones u otros que permitan evidenciar el camino utilizado por la persona estudiante para obtener la respuesta, según lo que se solicita</a:t>
            </a:r>
            <a:r>
              <a:rPr lang="es-CR" sz="1800" dirty="0">
                <a:solidFill>
                  <a:srgbClr val="000000"/>
                </a:solidFill>
                <a:effectLst/>
                <a:latin typeface="+mn-lt"/>
                <a:ea typeface="Calibri" panose="020F0502020204030204" pitchFamily="34" charset="0"/>
                <a:cs typeface="Times New Roman" panose="02020603050405020304" pitchFamily="18" charset="0"/>
              </a:rPr>
              <a:t>”.  </a:t>
            </a:r>
            <a:endParaRPr lang="es-MX" dirty="0"/>
          </a:p>
        </p:txBody>
      </p:sp>
      <p:pic>
        <p:nvPicPr>
          <p:cNvPr id="5" name="Gráfico 4" descr="Lápiz">
            <a:extLst>
              <a:ext uri="{FF2B5EF4-FFF2-40B4-BE49-F238E27FC236}">
                <a16:creationId xmlns:a16="http://schemas.microsoft.com/office/drawing/2014/main" id="{7E002215-4464-489B-ABC3-AA06F80D4B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1512" y="184076"/>
            <a:ext cx="1440160" cy="1440160"/>
          </a:xfrm>
          <a:prstGeom prst="rect">
            <a:avLst/>
          </a:prstGeom>
        </p:spPr>
      </p:pic>
    </p:spTree>
    <p:extLst>
      <p:ext uri="{BB962C8B-B14F-4D97-AF65-F5344CB8AC3E}">
        <p14:creationId xmlns:p14="http://schemas.microsoft.com/office/powerpoint/2010/main" val="12574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Diseño predeterminado">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6962</TotalTime>
  <Words>2852</Words>
  <Application>Microsoft Office PowerPoint</Application>
  <PresentationFormat>Presentación en pantalla (4:3)</PresentationFormat>
  <Paragraphs>326</Paragraphs>
  <Slides>42</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0" baseType="lpstr">
      <vt:lpstr>Arial</vt:lpstr>
      <vt:lpstr>Calibri</vt:lpstr>
      <vt:lpstr>Calibri Light</vt:lpstr>
      <vt:lpstr>Cambria Math</vt:lpstr>
      <vt:lpstr>Times New Roman</vt:lpstr>
      <vt:lpstr>Wingdings</vt:lpstr>
      <vt:lpstr>Diseño predeterminado</vt:lpstr>
      <vt:lpstr>Imagen de mapa de bits</vt:lpstr>
      <vt:lpstr>Propuesta estrategia evaluativa 2020 </vt:lpstr>
      <vt:lpstr>Propósito de la sesión</vt:lpstr>
      <vt:lpstr>Presentación de PowerPoint</vt:lpstr>
      <vt:lpstr>Presentación de PowerPoint</vt:lpstr>
      <vt:lpstr>Propósitos</vt:lpstr>
      <vt:lpstr>Presentación de PowerPoint</vt:lpstr>
      <vt:lpstr>Propuesta de instrumento para Matemática</vt:lpstr>
      <vt:lpstr>I Parte:  Aspectos administrativos</vt:lpstr>
      <vt:lpstr>II Parte:  Aspectos técnicos</vt:lpstr>
      <vt:lpstr>Presentación de PowerPoint</vt:lpstr>
      <vt:lpstr>Presentación de PowerPoint</vt:lpstr>
      <vt:lpstr>Presentación de PowerPoint</vt:lpstr>
      <vt:lpstr>Presentación de PowerPoint</vt:lpstr>
      <vt:lpstr>Presentación de PowerPoint</vt:lpstr>
      <vt:lpstr>Presentación de PowerPoint</vt:lpstr>
      <vt:lpstr>III Parte:  Instrumentos de medición</vt:lpstr>
      <vt:lpstr>Presentación de PowerPoint</vt:lpstr>
      <vt:lpstr>Presentación de PowerPoint</vt:lpstr>
      <vt:lpstr>Presentación de PowerPoint</vt:lpstr>
      <vt:lpstr>Algunos ejercicios y problemas para la reflexión</vt:lpstr>
      <vt:lpstr>Ejercicio: Determine, de dos formas diferentes, el perímetro del triángulo PAZ.  *Nota: no se puede resolver midiendo con regla, ni estimando, ni por proporciones, ni haciendo el dibujo a escala.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Yadira Barrantes Bogantes</cp:lastModifiedBy>
  <cp:revision>865</cp:revision>
  <dcterms:created xsi:type="dcterms:W3CDTF">2010-05-23T14:28:12Z</dcterms:created>
  <dcterms:modified xsi:type="dcterms:W3CDTF">2020-10-26T20:37:29Z</dcterms:modified>
</cp:coreProperties>
</file>